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68" r:id="rId2"/>
    <p:sldId id="269" r:id="rId3"/>
    <p:sldId id="427" r:id="rId4"/>
    <p:sldId id="313" r:id="rId5"/>
    <p:sldId id="436" r:id="rId6"/>
    <p:sldId id="431" r:id="rId7"/>
    <p:sldId id="435" r:id="rId8"/>
    <p:sldId id="432" r:id="rId9"/>
    <p:sldId id="437" r:id="rId10"/>
    <p:sldId id="442" r:id="rId11"/>
    <p:sldId id="433" r:id="rId12"/>
    <p:sldId id="438" r:id="rId13"/>
    <p:sldId id="439" r:id="rId14"/>
    <p:sldId id="440" r:id="rId15"/>
    <p:sldId id="441" r:id="rId16"/>
    <p:sldId id="423" r:id="rId17"/>
    <p:sldId id="434" r:id="rId18"/>
    <p:sldId id="318" r:id="rId19"/>
    <p:sldId id="443" r:id="rId20"/>
    <p:sldId id="266" r:id="rId2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 gilbert" initials="vg" lastIdx="15" clrIdx="0">
    <p:extLst>
      <p:ext uri="{19B8F6BF-5375-455C-9EA6-DF929625EA0E}">
        <p15:presenceInfo xmlns:p15="http://schemas.microsoft.com/office/powerpoint/2012/main" userId="0d64f43dbfe767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5" autoAdjust="0"/>
    <p:restoredTop sz="79415" autoAdjust="0"/>
  </p:normalViewPr>
  <p:slideViewPr>
    <p:cSldViewPr snapToGrid="0" snapToObjects="1">
      <p:cViewPr varScale="1">
        <p:scale>
          <a:sx n="66" d="100"/>
          <a:sy n="66" d="100"/>
        </p:scale>
        <p:origin x="55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Feuil1!$A$6</c:f>
              <c:strCache>
                <c:ptCount val="1"/>
                <c:pt idx="0">
                  <c:v>Origine belge</c:v>
                </c:pt>
              </c:strCache>
            </c:strRef>
          </c:tx>
          <c:spPr>
            <a:solidFill>
              <a:schemeClr val="accent1"/>
            </a:solidFill>
            <a:ln>
              <a:noFill/>
            </a:ln>
            <a:effectLst/>
          </c:spPr>
          <c:invertIfNegative val="0"/>
          <c:cat>
            <c:strRef>
              <c:f>Feuil1!$B$3:$E$5</c:f>
              <c:strCache>
                <c:ptCount val="4"/>
                <c:pt idx="0">
                  <c:v>Bruxelles</c:v>
                </c:pt>
                <c:pt idx="1">
                  <c:v>Communauté Germanophone</c:v>
                </c:pt>
                <c:pt idx="2">
                  <c:v>Wallonie</c:v>
                </c:pt>
                <c:pt idx="3">
                  <c:v>Flandre</c:v>
                </c:pt>
              </c:strCache>
            </c:strRef>
          </c:cat>
          <c:val>
            <c:numRef>
              <c:f>Feuil1!$B$6:$E$6</c:f>
              <c:numCache>
                <c:formatCode>0.0%</c:formatCode>
                <c:ptCount val="4"/>
                <c:pt idx="0">
                  <c:v>0.20976929960495014</c:v>
                </c:pt>
                <c:pt idx="1">
                  <c:v>0.55548357435425899</c:v>
                </c:pt>
                <c:pt idx="2">
                  <c:v>0.5957152688291234</c:v>
                </c:pt>
                <c:pt idx="3">
                  <c:v>0.70604085398261152</c:v>
                </c:pt>
              </c:numCache>
            </c:numRef>
          </c:val>
          <c:extLst>
            <c:ext xmlns:c16="http://schemas.microsoft.com/office/drawing/2014/chart" uri="{C3380CC4-5D6E-409C-BE32-E72D297353CC}">
              <c16:uniqueId val="{00000000-02D0-43AB-9DF8-FBB3C9CDB1DE}"/>
            </c:ext>
          </c:extLst>
        </c:ser>
        <c:ser>
          <c:idx val="1"/>
          <c:order val="1"/>
          <c:tx>
            <c:strRef>
              <c:f>Feuil1!$A$7</c:f>
              <c:strCache>
                <c:ptCount val="1"/>
                <c:pt idx="0">
                  <c:v>Origine étrangère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Feuil1!$B$3:$E$5</c:f>
              <c:strCache>
                <c:ptCount val="4"/>
                <c:pt idx="0">
                  <c:v>Bruxelles</c:v>
                </c:pt>
                <c:pt idx="1">
                  <c:v>Communauté Germanophone</c:v>
                </c:pt>
                <c:pt idx="2">
                  <c:v>Wallonie</c:v>
                </c:pt>
                <c:pt idx="3">
                  <c:v>Flandre</c:v>
                </c:pt>
              </c:strCache>
            </c:strRef>
          </c:cat>
          <c:val>
            <c:numRef>
              <c:f>Feuil1!$B$7:$E$7</c:f>
              <c:numCache>
                <c:formatCode>0.0%</c:formatCode>
                <c:ptCount val="4"/>
                <c:pt idx="0">
                  <c:v>0.76451073259475999</c:v>
                </c:pt>
                <c:pt idx="1">
                  <c:v>0.39898018891582376</c:v>
                </c:pt>
                <c:pt idx="2">
                  <c:v>0.35181675003348528</c:v>
                </c:pt>
                <c:pt idx="3">
                  <c:v>0.24517177926414696</c:v>
                </c:pt>
              </c:numCache>
            </c:numRef>
          </c:val>
          <c:extLst>
            <c:ext xmlns:c16="http://schemas.microsoft.com/office/drawing/2014/chart" uri="{C3380CC4-5D6E-409C-BE32-E72D297353CC}">
              <c16:uniqueId val="{00000001-02D0-43AB-9DF8-FBB3C9CDB1DE}"/>
            </c:ext>
          </c:extLst>
        </c:ser>
        <c:ser>
          <c:idx val="2"/>
          <c:order val="2"/>
          <c:tx>
            <c:strRef>
              <c:f>Feuil1!$A$8</c:f>
              <c:strCache>
                <c:ptCount val="1"/>
                <c:pt idx="0">
                  <c:v>Origine indéterminée</c:v>
                </c:pt>
              </c:strCache>
            </c:strRef>
          </c:tx>
          <c:spPr>
            <a:solidFill>
              <a:schemeClr val="accent3"/>
            </a:solidFill>
            <a:ln>
              <a:noFill/>
            </a:ln>
            <a:effectLst/>
          </c:spPr>
          <c:invertIfNegative val="0"/>
          <c:cat>
            <c:strRef>
              <c:f>Feuil1!$B$3:$E$5</c:f>
              <c:strCache>
                <c:ptCount val="4"/>
                <c:pt idx="0">
                  <c:v>Bruxelles</c:v>
                </c:pt>
                <c:pt idx="1">
                  <c:v>Communauté Germanophone</c:v>
                </c:pt>
                <c:pt idx="2">
                  <c:v>Wallonie</c:v>
                </c:pt>
                <c:pt idx="3">
                  <c:v>Flandre</c:v>
                </c:pt>
              </c:strCache>
            </c:strRef>
          </c:cat>
          <c:val>
            <c:numRef>
              <c:f>Feuil1!$B$8:$E$8</c:f>
              <c:numCache>
                <c:formatCode>0.0%</c:formatCode>
                <c:ptCount val="4"/>
                <c:pt idx="0">
                  <c:v>2.57199678002899E-2</c:v>
                </c:pt>
                <c:pt idx="1">
                  <c:v>4.5536236729917245E-2</c:v>
                </c:pt>
                <c:pt idx="2">
                  <c:v>5.246798113739129E-2</c:v>
                </c:pt>
                <c:pt idx="3">
                  <c:v>4.8787366753241544E-2</c:v>
                </c:pt>
              </c:numCache>
            </c:numRef>
          </c:val>
          <c:extLst>
            <c:ext xmlns:c16="http://schemas.microsoft.com/office/drawing/2014/chart" uri="{C3380CC4-5D6E-409C-BE32-E72D297353CC}">
              <c16:uniqueId val="{00000002-02D0-43AB-9DF8-FBB3C9CDB1DE}"/>
            </c:ext>
          </c:extLst>
        </c:ser>
        <c:dLbls>
          <c:showLegendKey val="0"/>
          <c:showVal val="0"/>
          <c:showCatName val="0"/>
          <c:showSerName val="0"/>
          <c:showPercent val="0"/>
          <c:showBubbleSize val="0"/>
        </c:dLbls>
        <c:gapWidth val="150"/>
        <c:overlap val="100"/>
        <c:axId val="497332792"/>
        <c:axId val="497346240"/>
      </c:barChart>
      <c:catAx>
        <c:axId val="497332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497346240"/>
        <c:crosses val="autoZero"/>
        <c:auto val="1"/>
        <c:lblAlgn val="ctr"/>
        <c:lblOffset val="100"/>
        <c:noMultiLvlLbl val="0"/>
      </c:catAx>
      <c:valAx>
        <c:axId val="4973462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497332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 (2)'!$B$7</c:f>
              <c:strCache>
                <c:ptCount val="1"/>
                <c:pt idx="0">
                  <c:v>Faible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 (2)'!$A$8:$A$20</c:f>
              <c:strCache>
                <c:ptCount val="13"/>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Nord-Américain</c:v>
                </c:pt>
                <c:pt idx="12">
                  <c:v>Sud/Centre-Américain</c:v>
                </c:pt>
              </c:strCache>
            </c:strRef>
          </c:cat>
          <c:val>
            <c:numRef>
              <c:f>'Feuil1 (2)'!$B$8:$B$20</c:f>
              <c:numCache>
                <c:formatCode>0.0%</c:formatCode>
                <c:ptCount val="13"/>
                <c:pt idx="0">
                  <c:v>0.36643727128734505</c:v>
                </c:pt>
                <c:pt idx="1">
                  <c:v>0.15797844948405224</c:v>
                </c:pt>
                <c:pt idx="2">
                  <c:v>0.28914535867077901</c:v>
                </c:pt>
                <c:pt idx="3">
                  <c:v>0.56523122191737241</c:v>
                </c:pt>
                <c:pt idx="4">
                  <c:v>0.56701527452869138</c:v>
                </c:pt>
                <c:pt idx="5">
                  <c:v>0.45213090317772209</c:v>
                </c:pt>
                <c:pt idx="6">
                  <c:v>0.51878346823766264</c:v>
                </c:pt>
                <c:pt idx="7">
                  <c:v>0.51085238891987361</c:v>
                </c:pt>
                <c:pt idx="8">
                  <c:v>0.51004916760113861</c:v>
                </c:pt>
                <c:pt idx="9">
                  <c:v>0.30407180385288968</c:v>
                </c:pt>
                <c:pt idx="10">
                  <c:v>0.47919804216867468</c:v>
                </c:pt>
                <c:pt idx="11">
                  <c:v>0.11269722013523667</c:v>
                </c:pt>
                <c:pt idx="12">
                  <c:v>0.45559180714156244</c:v>
                </c:pt>
              </c:numCache>
            </c:numRef>
          </c:val>
          <c:extLst>
            <c:ext xmlns:c16="http://schemas.microsoft.com/office/drawing/2014/chart" uri="{C3380CC4-5D6E-409C-BE32-E72D297353CC}">
              <c16:uniqueId val="{00000000-0633-46E2-ADA0-64581902B36C}"/>
            </c:ext>
          </c:extLst>
        </c:ser>
        <c:ser>
          <c:idx val="1"/>
          <c:order val="1"/>
          <c:tx>
            <c:strRef>
              <c:f>'Feuil1 (2)'!$C$7</c:f>
              <c:strCache>
                <c:ptCount val="1"/>
                <c:pt idx="0">
                  <c:v>Moyen</c:v>
                </c:pt>
              </c:strCache>
            </c:strRef>
          </c:tx>
          <c:spPr>
            <a:solidFill>
              <a:srgbClr val="00B050"/>
            </a:solidFill>
            <a:ln>
              <a:noFill/>
            </a:ln>
            <a:effectLst/>
          </c:spPr>
          <c:invertIfNegative val="0"/>
          <c:cat>
            <c:strRef>
              <c:f>'Feuil1 (2)'!$A$8:$A$20</c:f>
              <c:strCache>
                <c:ptCount val="13"/>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Nord-Américain</c:v>
                </c:pt>
                <c:pt idx="12">
                  <c:v>Sud/Centre-Américain</c:v>
                </c:pt>
              </c:strCache>
            </c:strRef>
          </c:cat>
          <c:val>
            <c:numRef>
              <c:f>'Feuil1 (2)'!$C$8:$C$20</c:f>
              <c:numCache>
                <c:formatCode>0.0%</c:formatCode>
                <c:ptCount val="13"/>
                <c:pt idx="0">
                  <c:v>0.23208804413130155</c:v>
                </c:pt>
                <c:pt idx="1">
                  <c:v>0.23369207402530523</c:v>
                </c:pt>
                <c:pt idx="2">
                  <c:v>0.20126355586508804</c:v>
                </c:pt>
                <c:pt idx="3">
                  <c:v>0.11169430196031652</c:v>
                </c:pt>
                <c:pt idx="4">
                  <c:v>0.29726847392321454</c:v>
                </c:pt>
                <c:pt idx="5">
                  <c:v>0.19330577952435801</c:v>
                </c:pt>
                <c:pt idx="6">
                  <c:v>0.28887678737922556</c:v>
                </c:pt>
                <c:pt idx="7">
                  <c:v>0.20268637293177169</c:v>
                </c:pt>
                <c:pt idx="8">
                  <c:v>0.14077460536530664</c:v>
                </c:pt>
                <c:pt idx="9">
                  <c:v>0.18760945709281962</c:v>
                </c:pt>
                <c:pt idx="10">
                  <c:v>0.2189382530120482</c:v>
                </c:pt>
                <c:pt idx="11">
                  <c:v>0.14425244177310292</c:v>
                </c:pt>
                <c:pt idx="12">
                  <c:v>0.19394598513684974</c:v>
                </c:pt>
              </c:numCache>
            </c:numRef>
          </c:val>
          <c:extLst>
            <c:ext xmlns:c16="http://schemas.microsoft.com/office/drawing/2014/chart" uri="{C3380CC4-5D6E-409C-BE32-E72D297353CC}">
              <c16:uniqueId val="{00000001-0633-46E2-ADA0-64581902B36C}"/>
            </c:ext>
          </c:extLst>
        </c:ser>
        <c:ser>
          <c:idx val="2"/>
          <c:order val="2"/>
          <c:tx>
            <c:strRef>
              <c:f>'Feuil1 (2)'!$D$7</c:f>
              <c:strCache>
                <c:ptCount val="1"/>
                <c:pt idx="0">
                  <c:v>Elevé</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 (2)'!$A$8:$A$20</c:f>
              <c:strCache>
                <c:ptCount val="13"/>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Nord-Américain</c:v>
                </c:pt>
                <c:pt idx="12">
                  <c:v>Sud/Centre-Américain</c:v>
                </c:pt>
              </c:strCache>
            </c:strRef>
          </c:cat>
          <c:val>
            <c:numRef>
              <c:f>'Feuil1 (2)'!$D$8:$D$20</c:f>
              <c:numCache>
                <c:formatCode>0.0%</c:formatCode>
                <c:ptCount val="13"/>
                <c:pt idx="0">
                  <c:v>0.40147468458135344</c:v>
                </c:pt>
                <c:pt idx="1">
                  <c:v>0.60832947649064251</c:v>
                </c:pt>
                <c:pt idx="2">
                  <c:v>0.5095910854641329</c:v>
                </c:pt>
                <c:pt idx="3">
                  <c:v>0.32307447612231105</c:v>
                </c:pt>
                <c:pt idx="4">
                  <c:v>0.13571625154809414</c:v>
                </c:pt>
                <c:pt idx="5">
                  <c:v>0.3545633172979199</c:v>
                </c:pt>
                <c:pt idx="6">
                  <c:v>0.1923397443831118</c:v>
                </c:pt>
                <c:pt idx="7">
                  <c:v>0.28646123814835472</c:v>
                </c:pt>
                <c:pt idx="8">
                  <c:v>0.34917622703355472</c:v>
                </c:pt>
                <c:pt idx="9">
                  <c:v>0.5083187390542907</c:v>
                </c:pt>
                <c:pt idx="10">
                  <c:v>0.3018637048192771</c:v>
                </c:pt>
                <c:pt idx="11">
                  <c:v>0.74305033809166043</c:v>
                </c:pt>
                <c:pt idx="12">
                  <c:v>0.35046220772158782</c:v>
                </c:pt>
              </c:numCache>
            </c:numRef>
          </c:val>
          <c:extLst>
            <c:ext xmlns:c16="http://schemas.microsoft.com/office/drawing/2014/chart" uri="{C3380CC4-5D6E-409C-BE32-E72D297353CC}">
              <c16:uniqueId val="{00000002-0633-46E2-ADA0-64581902B36C}"/>
            </c:ext>
          </c:extLst>
        </c:ser>
        <c:dLbls>
          <c:showLegendKey val="0"/>
          <c:showVal val="0"/>
          <c:showCatName val="0"/>
          <c:showSerName val="0"/>
          <c:showPercent val="0"/>
          <c:showBubbleSize val="0"/>
        </c:dLbls>
        <c:gapWidth val="150"/>
        <c:overlap val="100"/>
        <c:axId val="394962720"/>
        <c:axId val="394965672"/>
      </c:barChart>
      <c:catAx>
        <c:axId val="394962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394965672"/>
        <c:crosses val="autoZero"/>
        <c:auto val="1"/>
        <c:lblAlgn val="ctr"/>
        <c:lblOffset val="100"/>
        <c:noMultiLvlLbl val="0"/>
      </c:catAx>
      <c:valAx>
        <c:axId val="394965672"/>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39496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'Blad1 (2)'!$B$4</c:f>
              <c:strCache>
                <c:ptCount val="1"/>
                <c:pt idx="0">
                  <c:v>Belge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(2)'!$B$5:$B$9</c:f>
              <c:numCache>
                <c:formatCode>0.0%</c:formatCode>
                <c:ptCount val="5"/>
                <c:pt idx="0">
                  <c:v>0.14477915295131774</c:v>
                </c:pt>
                <c:pt idx="1">
                  <c:v>0.17020636636146741</c:v>
                </c:pt>
                <c:pt idx="2">
                  <c:v>0.23321245679442212</c:v>
                </c:pt>
                <c:pt idx="3">
                  <c:v>0.2408087284761363</c:v>
                </c:pt>
                <c:pt idx="4">
                  <c:v>0.35919174288233252</c:v>
                </c:pt>
              </c:numCache>
            </c:numRef>
          </c:val>
          <c:extLst>
            <c:ext xmlns:c16="http://schemas.microsoft.com/office/drawing/2014/chart" uri="{C3380CC4-5D6E-409C-BE32-E72D297353CC}">
              <c16:uniqueId val="{00000000-209F-42DB-A88D-D324CF5E68D9}"/>
            </c:ext>
          </c:extLst>
        </c:ser>
        <c:ser>
          <c:idx val="1"/>
          <c:order val="1"/>
          <c:tx>
            <c:strRef>
              <c:f>'Blad1 (2)'!$C$4</c:f>
              <c:strCache>
                <c:ptCount val="1"/>
                <c:pt idx="0">
                  <c:v>UE-14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(2)'!$C$5:$C$9</c:f>
              <c:numCache>
                <c:formatCode>0.0%</c:formatCode>
                <c:ptCount val="5"/>
                <c:pt idx="0">
                  <c:v>0.14850606574071334</c:v>
                </c:pt>
                <c:pt idx="1">
                  <c:v>0.22359244682803484</c:v>
                </c:pt>
                <c:pt idx="2">
                  <c:v>0.23546296846735909</c:v>
                </c:pt>
                <c:pt idx="3">
                  <c:v>0.32422393436406571</c:v>
                </c:pt>
                <c:pt idx="4">
                  <c:v>0.29107408429883069</c:v>
                </c:pt>
              </c:numCache>
            </c:numRef>
          </c:val>
          <c:extLst>
            <c:ext xmlns:c16="http://schemas.microsoft.com/office/drawing/2014/chart" uri="{C3380CC4-5D6E-409C-BE32-E72D297353CC}">
              <c16:uniqueId val="{00000001-209F-42DB-A88D-D324CF5E68D9}"/>
            </c:ext>
          </c:extLst>
        </c:ser>
        <c:ser>
          <c:idx val="2"/>
          <c:order val="2"/>
          <c:tx>
            <c:strRef>
              <c:f>'Blad1 (2)'!$D$4</c:f>
              <c:strCache>
                <c:ptCount val="1"/>
                <c:pt idx="0">
                  <c:v>UE-13</c:v>
                </c:pt>
              </c:strCache>
            </c:strRef>
          </c:tx>
          <c:spPr>
            <a:solidFill>
              <a:schemeClr val="accent3"/>
            </a:solidFill>
            <a:ln>
              <a:noFill/>
            </a:ln>
            <a:effectLst/>
          </c:spPr>
          <c:invertIfNegative val="0"/>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(2)'!$D$5:$D$9</c:f>
              <c:numCache>
                <c:formatCode>0.0%</c:formatCode>
                <c:ptCount val="5"/>
                <c:pt idx="0">
                  <c:v>0.11858935083263965</c:v>
                </c:pt>
                <c:pt idx="1">
                  <c:v>9.167703256591693E-2</c:v>
                </c:pt>
                <c:pt idx="2">
                  <c:v>0.10371886438331734</c:v>
                </c:pt>
                <c:pt idx="3">
                  <c:v>7.7055001120361274E-2</c:v>
                </c:pt>
                <c:pt idx="4">
                  <c:v>6.9008201903981617E-2</c:v>
                </c:pt>
              </c:numCache>
            </c:numRef>
          </c:val>
          <c:extLst>
            <c:ext xmlns:c16="http://schemas.microsoft.com/office/drawing/2014/chart" uri="{C3380CC4-5D6E-409C-BE32-E72D297353CC}">
              <c16:uniqueId val="{00000002-209F-42DB-A88D-D324CF5E68D9}"/>
            </c:ext>
          </c:extLst>
        </c:ser>
        <c:ser>
          <c:idx val="3"/>
          <c:order val="3"/>
          <c:tx>
            <c:strRef>
              <c:f>'Blad1 (2)'!$E$4</c:f>
              <c:strCache>
                <c:ptCount val="1"/>
                <c:pt idx="0">
                  <c:v>Candidat UE</c:v>
                </c:pt>
              </c:strCache>
            </c:strRef>
          </c:tx>
          <c:spPr>
            <a:solidFill>
              <a:schemeClr val="accent4"/>
            </a:solidFill>
            <a:ln>
              <a:noFill/>
            </a:ln>
            <a:effectLst/>
          </c:spPr>
          <c:invertIfNegative val="0"/>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(2)'!$E$5:$E$9</c:f>
              <c:numCache>
                <c:formatCode>0.0%</c:formatCode>
                <c:ptCount val="5"/>
                <c:pt idx="0">
                  <c:v>8.9361396451404354E-2</c:v>
                </c:pt>
                <c:pt idx="1">
                  <c:v>4.741634209506719E-2</c:v>
                </c:pt>
                <c:pt idx="2">
                  <c:v>2.8076194681998453E-2</c:v>
                </c:pt>
                <c:pt idx="3">
                  <c:v>1.7219090956099074E-2</c:v>
                </c:pt>
                <c:pt idx="4">
                  <c:v>9.2527450997853793E-3</c:v>
                </c:pt>
              </c:numCache>
            </c:numRef>
          </c:val>
          <c:extLst>
            <c:ext xmlns:c16="http://schemas.microsoft.com/office/drawing/2014/chart" uri="{C3380CC4-5D6E-409C-BE32-E72D297353CC}">
              <c16:uniqueId val="{00000003-209F-42DB-A88D-D324CF5E68D9}"/>
            </c:ext>
          </c:extLst>
        </c:ser>
        <c:ser>
          <c:idx val="4"/>
          <c:order val="4"/>
          <c:tx>
            <c:strRef>
              <c:f>'Blad1 (2)'!$F$4</c:f>
              <c:strCache>
                <c:ptCount val="1"/>
                <c:pt idx="0">
                  <c:v>Autre Européen</c:v>
                </c:pt>
              </c:strCache>
            </c:strRef>
          </c:tx>
          <c:spPr>
            <a:solidFill>
              <a:schemeClr val="accent5"/>
            </a:solidFill>
            <a:ln>
              <a:noFill/>
            </a:ln>
            <a:effectLst/>
          </c:spPr>
          <c:invertIfNegative val="0"/>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(2)'!$F$5:$F$9</c:f>
              <c:numCache>
                <c:formatCode>0.0%</c:formatCode>
                <c:ptCount val="5"/>
                <c:pt idx="0">
                  <c:v>2.965473237639284E-2</c:v>
                </c:pt>
                <c:pt idx="1">
                  <c:v>3.4324721140316893E-2</c:v>
                </c:pt>
                <c:pt idx="2">
                  <c:v>3.3400990225136096E-2</c:v>
                </c:pt>
                <c:pt idx="3">
                  <c:v>3.0258372545977904E-2</c:v>
                </c:pt>
                <c:pt idx="4">
                  <c:v>2.5647647629818953E-2</c:v>
                </c:pt>
              </c:numCache>
            </c:numRef>
          </c:val>
          <c:extLst>
            <c:ext xmlns:c16="http://schemas.microsoft.com/office/drawing/2014/chart" uri="{C3380CC4-5D6E-409C-BE32-E72D297353CC}">
              <c16:uniqueId val="{00000004-209F-42DB-A88D-D324CF5E68D9}"/>
            </c:ext>
          </c:extLst>
        </c:ser>
        <c:ser>
          <c:idx val="5"/>
          <c:order val="5"/>
          <c:tx>
            <c:strRef>
              <c:f>'Blad1 (2)'!$G$4</c:f>
              <c:strCache>
                <c:ptCount val="1"/>
                <c:pt idx="0">
                  <c:v>Maghrébin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(2)'!$G$5:$G$9</c:f>
              <c:numCache>
                <c:formatCode>0.0%</c:formatCode>
                <c:ptCount val="5"/>
                <c:pt idx="0">
                  <c:v>0.28598773752730744</c:v>
                </c:pt>
                <c:pt idx="1">
                  <c:v>0.23293705010297927</c:v>
                </c:pt>
                <c:pt idx="2">
                  <c:v>0.1730091464191387</c:v>
                </c:pt>
                <c:pt idx="3">
                  <c:v>0.10130651360808039</c:v>
                </c:pt>
                <c:pt idx="4">
                  <c:v>6.0174012164821759E-2</c:v>
                </c:pt>
              </c:numCache>
            </c:numRef>
          </c:val>
          <c:extLst>
            <c:ext xmlns:c16="http://schemas.microsoft.com/office/drawing/2014/chart" uri="{C3380CC4-5D6E-409C-BE32-E72D297353CC}">
              <c16:uniqueId val="{00000005-209F-42DB-A88D-D324CF5E68D9}"/>
            </c:ext>
          </c:extLst>
        </c:ser>
        <c:ser>
          <c:idx val="6"/>
          <c:order val="6"/>
          <c:tx>
            <c:strRef>
              <c:f>'Blad1 (2)'!$H$4</c:f>
              <c:strCache>
                <c:ptCount val="1"/>
                <c:pt idx="0">
                  <c:v>Afrique subsaharienne</c:v>
                </c:pt>
              </c:strCache>
            </c:strRef>
          </c:tx>
          <c:spPr>
            <a:solidFill>
              <a:schemeClr val="accent1">
                <a:lumMod val="60000"/>
              </a:schemeClr>
            </a:solidFill>
            <a:ln>
              <a:noFill/>
            </a:ln>
            <a:effectLst/>
          </c:spPr>
          <c:invertIfNegative val="0"/>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(2)'!$H$5:$H$9</c:f>
              <c:numCache>
                <c:formatCode>0.0%</c:formatCode>
                <c:ptCount val="5"/>
                <c:pt idx="0">
                  <c:v>7.503264217834249E-2</c:v>
                </c:pt>
                <c:pt idx="1">
                  <c:v>7.9870103387100058E-2</c:v>
                </c:pt>
                <c:pt idx="2">
                  <c:v>6.9884756817351873E-2</c:v>
                </c:pt>
                <c:pt idx="3">
                  <c:v>6.7195821914266513E-2</c:v>
                </c:pt>
                <c:pt idx="4">
                  <c:v>5.0823307299783599E-2</c:v>
                </c:pt>
              </c:numCache>
            </c:numRef>
          </c:val>
          <c:extLst>
            <c:ext xmlns:c16="http://schemas.microsoft.com/office/drawing/2014/chart" uri="{C3380CC4-5D6E-409C-BE32-E72D297353CC}">
              <c16:uniqueId val="{00000006-209F-42DB-A88D-D324CF5E68D9}"/>
            </c:ext>
          </c:extLst>
        </c:ser>
        <c:ser>
          <c:idx val="7"/>
          <c:order val="7"/>
          <c:tx>
            <c:strRef>
              <c:f>'Blad1 (2)'!$I$4</c:f>
              <c:strCache>
                <c:ptCount val="1"/>
                <c:pt idx="0">
                  <c:v>Proche/Moyen-Orient</c:v>
                </c:pt>
              </c:strCache>
            </c:strRef>
          </c:tx>
          <c:spPr>
            <a:solidFill>
              <a:schemeClr val="accent2">
                <a:lumMod val="60000"/>
              </a:schemeClr>
            </a:solidFill>
            <a:ln>
              <a:noFill/>
            </a:ln>
            <a:effectLst/>
          </c:spPr>
          <c:invertIfNegative val="0"/>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(2)'!$I$5:$I$9</c:f>
              <c:numCache>
                <c:formatCode>0.0%</c:formatCode>
                <c:ptCount val="5"/>
                <c:pt idx="0">
                  <c:v>2.7710991012308953E-2</c:v>
                </c:pt>
                <c:pt idx="1">
                  <c:v>1.9795468912498216E-2</c:v>
                </c:pt>
                <c:pt idx="2">
                  <c:v>2.6547545243777122E-2</c:v>
                </c:pt>
                <c:pt idx="3">
                  <c:v>2.1890135649895719E-2</c:v>
                </c:pt>
                <c:pt idx="4">
                  <c:v>1.7436838214994969E-2</c:v>
                </c:pt>
              </c:numCache>
            </c:numRef>
          </c:val>
          <c:extLst>
            <c:ext xmlns:c16="http://schemas.microsoft.com/office/drawing/2014/chart" uri="{C3380CC4-5D6E-409C-BE32-E72D297353CC}">
              <c16:uniqueId val="{00000007-209F-42DB-A88D-D324CF5E68D9}"/>
            </c:ext>
          </c:extLst>
        </c:ser>
        <c:ser>
          <c:idx val="8"/>
          <c:order val="8"/>
          <c:tx>
            <c:strRef>
              <c:f>'Blad1 (2)'!$J$4</c:f>
              <c:strCache>
                <c:ptCount val="1"/>
                <c:pt idx="0">
                  <c:v>Océanie/Extrême-Orient</c:v>
                </c:pt>
              </c:strCache>
            </c:strRef>
          </c:tx>
          <c:spPr>
            <a:solidFill>
              <a:schemeClr val="accent3">
                <a:lumMod val="60000"/>
              </a:schemeClr>
            </a:solidFill>
            <a:ln>
              <a:noFill/>
            </a:ln>
            <a:effectLst/>
          </c:spPr>
          <c:invertIfNegative val="0"/>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(2)'!$J$5:$J$9</c:f>
              <c:numCache>
                <c:formatCode>0.0%</c:formatCode>
                <c:ptCount val="5"/>
                <c:pt idx="0">
                  <c:v>2.2103719729397397E-2</c:v>
                </c:pt>
                <c:pt idx="1">
                  <c:v>1.9163318991007157E-2</c:v>
                </c:pt>
                <c:pt idx="2">
                  <c:v>1.8861835568275427E-2</c:v>
                </c:pt>
                <c:pt idx="3">
                  <c:v>2.6044090525190893E-2</c:v>
                </c:pt>
                <c:pt idx="4">
                  <c:v>1.8086934838945242E-2</c:v>
                </c:pt>
              </c:numCache>
            </c:numRef>
          </c:val>
          <c:extLst>
            <c:ext xmlns:c16="http://schemas.microsoft.com/office/drawing/2014/chart" uri="{C3380CC4-5D6E-409C-BE32-E72D297353CC}">
              <c16:uniqueId val="{00000008-209F-42DB-A88D-D324CF5E68D9}"/>
            </c:ext>
          </c:extLst>
        </c:ser>
        <c:ser>
          <c:idx val="9"/>
          <c:order val="9"/>
          <c:tx>
            <c:strRef>
              <c:f>'Blad1 (2)'!$K$4</c:f>
              <c:strCache>
                <c:ptCount val="1"/>
                <c:pt idx="0">
                  <c:v>Autre Asiatique</c:v>
                </c:pt>
              </c:strCache>
            </c:strRef>
          </c:tx>
          <c:spPr>
            <a:solidFill>
              <a:schemeClr val="accent4">
                <a:lumMod val="60000"/>
              </a:schemeClr>
            </a:solidFill>
            <a:ln>
              <a:noFill/>
            </a:ln>
            <a:effectLst/>
          </c:spPr>
          <c:invertIfNegative val="0"/>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(2)'!$K$5:$K$9</c:f>
              <c:numCache>
                <c:formatCode>0.0%</c:formatCode>
                <c:ptCount val="5"/>
                <c:pt idx="0">
                  <c:v>8.8102190089454357E-3</c:v>
                </c:pt>
                <c:pt idx="1">
                  <c:v>2.3909541385427925E-2</c:v>
                </c:pt>
                <c:pt idx="2">
                  <c:v>1.735866362069112E-2</c:v>
                </c:pt>
                <c:pt idx="3">
                  <c:v>2.4018822069393455E-2</c:v>
                </c:pt>
                <c:pt idx="4">
                  <c:v>2.393780445449769E-2</c:v>
                </c:pt>
              </c:numCache>
            </c:numRef>
          </c:val>
          <c:extLst>
            <c:ext xmlns:c16="http://schemas.microsoft.com/office/drawing/2014/chart" uri="{C3380CC4-5D6E-409C-BE32-E72D297353CC}">
              <c16:uniqueId val="{00000009-209F-42DB-A88D-D324CF5E68D9}"/>
            </c:ext>
          </c:extLst>
        </c:ser>
        <c:ser>
          <c:idx val="10"/>
          <c:order val="10"/>
          <c:tx>
            <c:strRef>
              <c:f>'Blad1 (2)'!$L$4</c:f>
              <c:strCache>
                <c:ptCount val="1"/>
                <c:pt idx="0">
                  <c:v>Nord-Américain</c:v>
                </c:pt>
              </c:strCache>
            </c:strRef>
          </c:tx>
          <c:spPr>
            <a:solidFill>
              <a:schemeClr val="accent5">
                <a:lumMod val="60000"/>
              </a:schemeClr>
            </a:solidFill>
            <a:ln>
              <a:noFill/>
            </a:ln>
            <a:effectLst/>
          </c:spPr>
          <c:invertIfNegative val="0"/>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(2)'!$L$5:$L$9</c:f>
              <c:numCache>
                <c:formatCode>0.0%</c:formatCode>
                <c:ptCount val="5"/>
                <c:pt idx="0">
                  <c:v>1.7028864559256647E-3</c:v>
                </c:pt>
                <c:pt idx="1">
                  <c:v>5.4752339974306168E-3</c:v>
                </c:pt>
                <c:pt idx="2">
                  <c:v>4.4415758677208688E-3</c:v>
                </c:pt>
                <c:pt idx="3">
                  <c:v>1.214299257114294E-2</c:v>
                </c:pt>
                <c:pt idx="4">
                  <c:v>8.3532963461007553E-3</c:v>
                </c:pt>
              </c:numCache>
            </c:numRef>
          </c:val>
          <c:extLst>
            <c:ext xmlns:c16="http://schemas.microsoft.com/office/drawing/2014/chart" uri="{C3380CC4-5D6E-409C-BE32-E72D297353CC}">
              <c16:uniqueId val="{0000000A-209F-42DB-A88D-D324CF5E68D9}"/>
            </c:ext>
          </c:extLst>
        </c:ser>
        <c:ser>
          <c:idx val="11"/>
          <c:order val="11"/>
          <c:tx>
            <c:strRef>
              <c:f>'Blad1 (2)'!$M$4</c:f>
              <c:strCache>
                <c:ptCount val="1"/>
                <c:pt idx="0">
                  <c:v>Sud/Centre-Américain</c:v>
                </c:pt>
              </c:strCache>
            </c:strRef>
          </c:tx>
          <c:spPr>
            <a:solidFill>
              <a:schemeClr val="accent6">
                <a:lumMod val="60000"/>
              </a:schemeClr>
            </a:solidFill>
            <a:ln>
              <a:noFill/>
            </a:ln>
            <a:effectLst/>
          </c:spPr>
          <c:invertIfNegative val="0"/>
          <c:cat>
            <c:strRef>
              <c:f>'Blad1 (2)'!$A$5:$A$9</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(2)'!$M$5:$M$9</c:f>
              <c:numCache>
                <c:formatCode>0.0%</c:formatCode>
                <c:ptCount val="5"/>
                <c:pt idx="0">
                  <c:v>1.9475443363179624E-2</c:v>
                </c:pt>
                <c:pt idx="1">
                  <c:v>2.3578172474968902E-2</c:v>
                </c:pt>
                <c:pt idx="2">
                  <c:v>2.521422323377296E-2</c:v>
                </c:pt>
                <c:pt idx="3">
                  <c:v>2.6923143216643398E-2</c:v>
                </c:pt>
                <c:pt idx="4">
                  <c:v>2.4970834706254285E-2</c:v>
                </c:pt>
              </c:numCache>
            </c:numRef>
          </c:val>
          <c:extLst>
            <c:ext xmlns:c16="http://schemas.microsoft.com/office/drawing/2014/chart" uri="{C3380CC4-5D6E-409C-BE32-E72D297353CC}">
              <c16:uniqueId val="{0000000B-209F-42DB-A88D-D324CF5E68D9}"/>
            </c:ext>
          </c:extLst>
        </c:ser>
        <c:dLbls>
          <c:showLegendKey val="0"/>
          <c:showVal val="0"/>
          <c:showCatName val="0"/>
          <c:showSerName val="0"/>
          <c:showPercent val="0"/>
          <c:showBubbleSize val="0"/>
        </c:dLbls>
        <c:gapWidth val="150"/>
        <c:overlap val="100"/>
        <c:axId val="756793456"/>
        <c:axId val="756792800"/>
      </c:barChart>
      <c:catAx>
        <c:axId val="75679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56792800"/>
        <c:crosses val="autoZero"/>
        <c:auto val="1"/>
        <c:lblAlgn val="ctr"/>
        <c:lblOffset val="100"/>
        <c:noMultiLvlLbl val="0"/>
      </c:catAx>
      <c:valAx>
        <c:axId val="756792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5679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 (3)'!$B$4:$B$5</c:f>
              <c:strCache>
                <c:ptCount val="2"/>
                <c:pt idx="0">
                  <c:v>Bruxelles</c:v>
                </c:pt>
                <c:pt idx="1">
                  <c:v>2011</c:v>
                </c:pt>
              </c:strCache>
            </c:strRef>
          </c:tx>
          <c:spPr>
            <a:solidFill>
              <a:schemeClr val="accent1">
                <a:lumMod val="75000"/>
              </a:schemeClr>
            </a:solidFill>
            <a:ln>
              <a:noFill/>
            </a:ln>
            <a:effectLst/>
          </c:spPr>
          <c:invertIfNegative val="0"/>
          <c:cat>
            <c:strRef>
              <c:f>'Feuil1 (3)'!$A$6:$A$18</c:f>
              <c:strCache>
                <c:ptCount val="13"/>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Nord-Américain</c:v>
                </c:pt>
                <c:pt idx="12">
                  <c:v>Sud/Centre-Américain</c:v>
                </c:pt>
              </c:strCache>
            </c:strRef>
          </c:cat>
          <c:val>
            <c:numRef>
              <c:f>'Feuil1 (3)'!$B$6:$B$18</c:f>
              <c:numCache>
                <c:formatCode>0.0%</c:formatCode>
                <c:ptCount val="13"/>
                <c:pt idx="0">
                  <c:v>0.50170876390777019</c:v>
                </c:pt>
                <c:pt idx="1">
                  <c:v>0.69093828421933157</c:v>
                </c:pt>
                <c:pt idx="2">
                  <c:v>0.46689617757178353</c:v>
                </c:pt>
                <c:pt idx="3">
                  <c:v>0.54890391007207673</c:v>
                </c:pt>
                <c:pt idx="4">
                  <c:v>0.43060335637925257</c:v>
                </c:pt>
                <c:pt idx="5">
                  <c:v>0.30031909162488085</c:v>
                </c:pt>
                <c:pt idx="6">
                  <c:v>0.39784358694146438</c:v>
                </c:pt>
                <c:pt idx="7">
                  <c:v>0.3741404504039883</c:v>
                </c:pt>
                <c:pt idx="8">
                  <c:v>0.32317226362951179</c:v>
                </c:pt>
                <c:pt idx="9">
                  <c:v>0.36362722428873029</c:v>
                </c:pt>
                <c:pt idx="10">
                  <c:v>0.41440424825755062</c:v>
                </c:pt>
                <c:pt idx="11">
                  <c:v>0.32076813655761022</c:v>
                </c:pt>
                <c:pt idx="12">
                  <c:v>0.51605918440996035</c:v>
                </c:pt>
              </c:numCache>
            </c:numRef>
          </c:val>
          <c:extLst>
            <c:ext xmlns:c16="http://schemas.microsoft.com/office/drawing/2014/chart" uri="{C3380CC4-5D6E-409C-BE32-E72D297353CC}">
              <c16:uniqueId val="{00000000-AD29-43E4-A480-38B8A2BACD88}"/>
            </c:ext>
          </c:extLst>
        </c:ser>
        <c:ser>
          <c:idx val="1"/>
          <c:order val="1"/>
          <c:tx>
            <c:strRef>
              <c:f>'Feuil1 (3)'!$C$4:$C$5</c:f>
              <c:strCache>
                <c:ptCount val="2"/>
                <c:pt idx="0">
                  <c:v>Bruxelles</c:v>
                </c:pt>
                <c:pt idx="1">
                  <c:v>2019</c:v>
                </c:pt>
              </c:strCache>
            </c:strRef>
          </c:tx>
          <c:spPr>
            <a:solidFill>
              <a:schemeClr val="accent2"/>
            </a:solidFill>
            <a:ln>
              <a:noFill/>
            </a:ln>
            <a:effectLst/>
          </c:spPr>
          <c:invertIfNegative val="0"/>
          <c:cat>
            <c:strRef>
              <c:f>'Feuil1 (3)'!$A$6:$A$18</c:f>
              <c:strCache>
                <c:ptCount val="13"/>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Nord-Américain</c:v>
                </c:pt>
                <c:pt idx="12">
                  <c:v>Sud/Centre-Américain</c:v>
                </c:pt>
              </c:strCache>
            </c:strRef>
          </c:cat>
          <c:val>
            <c:numRef>
              <c:f>'Feuil1 (3)'!$C$6:$C$18</c:f>
              <c:numCache>
                <c:formatCode>0.0%</c:formatCode>
                <c:ptCount val="13"/>
                <c:pt idx="0">
                  <c:v>0.54669656907149577</c:v>
                </c:pt>
                <c:pt idx="1">
                  <c:v>0.71825220198727391</c:v>
                </c:pt>
                <c:pt idx="2">
                  <c:v>0.52018329368965999</c:v>
                </c:pt>
                <c:pt idx="3">
                  <c:v>0.60644993569219818</c:v>
                </c:pt>
                <c:pt idx="4">
                  <c:v>0.49505035477225912</c:v>
                </c:pt>
                <c:pt idx="5">
                  <c:v>0.47604931907032694</c:v>
                </c:pt>
                <c:pt idx="6">
                  <c:v>0.45436221689940565</c:v>
                </c:pt>
                <c:pt idx="7">
                  <c:v>0.45966775132728205</c:v>
                </c:pt>
                <c:pt idx="8">
                  <c:v>0.35933861201676759</c:v>
                </c:pt>
                <c:pt idx="9">
                  <c:v>0.38950138701187853</c:v>
                </c:pt>
                <c:pt idx="10">
                  <c:v>0.5255262988476147</c:v>
                </c:pt>
                <c:pt idx="11">
                  <c:v>0.38485502036903907</c:v>
                </c:pt>
                <c:pt idx="12">
                  <c:v>0.58131705090162067</c:v>
                </c:pt>
              </c:numCache>
            </c:numRef>
          </c:val>
          <c:extLst>
            <c:ext xmlns:c16="http://schemas.microsoft.com/office/drawing/2014/chart" uri="{C3380CC4-5D6E-409C-BE32-E72D297353CC}">
              <c16:uniqueId val="{00000001-AD29-43E4-A480-38B8A2BACD88}"/>
            </c:ext>
          </c:extLst>
        </c:ser>
        <c:dLbls>
          <c:showLegendKey val="0"/>
          <c:showVal val="0"/>
          <c:showCatName val="0"/>
          <c:showSerName val="0"/>
          <c:showPercent val="0"/>
          <c:showBubbleSize val="0"/>
        </c:dLbls>
        <c:gapWidth val="219"/>
        <c:axId val="787039704"/>
        <c:axId val="787047248"/>
      </c:barChart>
      <c:lineChart>
        <c:grouping val="standard"/>
        <c:varyColors val="0"/>
        <c:ser>
          <c:idx val="2"/>
          <c:order val="2"/>
          <c:tx>
            <c:strRef>
              <c:f>'Feuil1 (3)'!$D$4:$D$5</c:f>
              <c:strCache>
                <c:ptCount val="2"/>
                <c:pt idx="0">
                  <c:v>Belgique</c:v>
                </c:pt>
                <c:pt idx="1">
                  <c:v>2019</c:v>
                </c:pt>
              </c:strCache>
            </c:strRef>
          </c:tx>
          <c:spPr>
            <a:ln w="28575" cap="rnd">
              <a:noFill/>
              <a:round/>
            </a:ln>
            <a:effectLst/>
          </c:spPr>
          <c:marker>
            <c:symbol val="circle"/>
            <c:size val="7"/>
            <c:spPr>
              <a:solidFill>
                <a:schemeClr val="accent3"/>
              </a:solidFill>
              <a:ln w="9525">
                <a:solidFill>
                  <a:schemeClr val="accent3"/>
                </a:solidFill>
              </a:ln>
              <a:effectLst/>
            </c:spPr>
          </c:marker>
          <c:cat>
            <c:strRef>
              <c:f>'Feuil1 (3)'!$A$6:$A$18</c:f>
              <c:strCache>
                <c:ptCount val="13"/>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Nord-Américain</c:v>
                </c:pt>
                <c:pt idx="12">
                  <c:v>Sud/Centre-Américain</c:v>
                </c:pt>
              </c:strCache>
            </c:strRef>
          </c:cat>
          <c:val>
            <c:numRef>
              <c:f>'Feuil1 (3)'!$D$6:$D$18</c:f>
              <c:numCache>
                <c:formatCode>0.0%</c:formatCode>
                <c:ptCount val="13"/>
                <c:pt idx="0">
                  <c:v>0.69240672112164459</c:v>
                </c:pt>
                <c:pt idx="1">
                  <c:v>0.76312502033639718</c:v>
                </c:pt>
                <c:pt idx="2">
                  <c:v>0.6297362099800119</c:v>
                </c:pt>
                <c:pt idx="3">
                  <c:v>0.6590456447530163</c:v>
                </c:pt>
                <c:pt idx="4">
                  <c:v>0.53669192191221704</c:v>
                </c:pt>
                <c:pt idx="5">
                  <c:v>0.54127309333120466</c:v>
                </c:pt>
                <c:pt idx="6">
                  <c:v>0.50491272944027632</c:v>
                </c:pt>
                <c:pt idx="7">
                  <c:v>0.51998215878679754</c:v>
                </c:pt>
                <c:pt idx="8">
                  <c:v>0.40552703954818881</c:v>
                </c:pt>
                <c:pt idx="9">
                  <c:v>0.535881511666634</c:v>
                </c:pt>
                <c:pt idx="10">
                  <c:v>0.55602161605764278</c:v>
                </c:pt>
                <c:pt idx="11">
                  <c:v>0.40058095303962932</c:v>
                </c:pt>
                <c:pt idx="12">
                  <c:v>0.58340786250340237</c:v>
                </c:pt>
              </c:numCache>
            </c:numRef>
          </c:val>
          <c:smooth val="0"/>
          <c:extLst>
            <c:ext xmlns:c16="http://schemas.microsoft.com/office/drawing/2014/chart" uri="{C3380CC4-5D6E-409C-BE32-E72D297353CC}">
              <c16:uniqueId val="{00000002-AD29-43E4-A480-38B8A2BACD88}"/>
            </c:ext>
          </c:extLst>
        </c:ser>
        <c:dLbls>
          <c:showLegendKey val="0"/>
          <c:showVal val="0"/>
          <c:showCatName val="0"/>
          <c:showSerName val="0"/>
          <c:showPercent val="0"/>
          <c:showBubbleSize val="0"/>
        </c:dLbls>
        <c:marker val="1"/>
        <c:smooth val="0"/>
        <c:axId val="787039704"/>
        <c:axId val="787047248"/>
      </c:lineChart>
      <c:catAx>
        <c:axId val="78703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87047248"/>
        <c:crosses val="autoZero"/>
        <c:auto val="1"/>
        <c:lblAlgn val="ctr"/>
        <c:lblOffset val="100"/>
        <c:noMultiLvlLbl val="0"/>
      </c:catAx>
      <c:valAx>
        <c:axId val="787047248"/>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87039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 (4)'!$B$4:$B$5</c:f>
              <c:strCache>
                <c:ptCount val="2"/>
                <c:pt idx="0">
                  <c:v>Bruxelles</c:v>
                </c:pt>
                <c:pt idx="1">
                  <c:v>2011</c:v>
                </c:pt>
              </c:strCache>
            </c:strRef>
          </c:tx>
          <c:spPr>
            <a:solidFill>
              <a:schemeClr val="accent1"/>
            </a:solidFill>
            <a:ln>
              <a:noFill/>
            </a:ln>
            <a:effectLst/>
          </c:spPr>
          <c:invertIfNegative val="0"/>
          <c:cat>
            <c:strRef>
              <c:f>'Feuil1 (4)'!$A$6:$A$18</c:f>
              <c:strCache>
                <c:ptCount val="13"/>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Nord-Américain</c:v>
                </c:pt>
                <c:pt idx="12">
                  <c:v>Sud/Centre-Américain</c:v>
                </c:pt>
              </c:strCache>
            </c:strRef>
          </c:cat>
          <c:val>
            <c:numRef>
              <c:f>'Feuil1 (4)'!$B$6:$B$18</c:f>
              <c:numCache>
                <c:formatCode>0.0%</c:formatCode>
                <c:ptCount val="13"/>
                <c:pt idx="0">
                  <c:v>0.16965540476613539</c:v>
                </c:pt>
                <c:pt idx="1">
                  <c:v>0.1073637606615014</c:v>
                </c:pt>
                <c:pt idx="2">
                  <c:v>0.14178553861288737</c:v>
                </c:pt>
                <c:pt idx="3">
                  <c:v>4.6886092287834788E-2</c:v>
                </c:pt>
                <c:pt idx="4">
                  <c:v>0.30127298444130129</c:v>
                </c:pt>
                <c:pt idx="5">
                  <c:v>0.22422189286470465</c:v>
                </c:pt>
                <c:pt idx="6">
                  <c:v>0.31531732688872544</c:v>
                </c:pt>
                <c:pt idx="7">
                  <c:v>0.24462388807323604</c:v>
                </c:pt>
                <c:pt idx="8">
                  <c:v>0.22480464836706071</c:v>
                </c:pt>
                <c:pt idx="9">
                  <c:v>9.2731829573934832E-2</c:v>
                </c:pt>
                <c:pt idx="10">
                  <c:v>0.14531886024423338</c:v>
                </c:pt>
                <c:pt idx="11">
                  <c:v>7.0887818306951136E-2</c:v>
                </c:pt>
                <c:pt idx="12">
                  <c:v>0.1375255010200408</c:v>
                </c:pt>
              </c:numCache>
            </c:numRef>
          </c:val>
          <c:extLst>
            <c:ext xmlns:c16="http://schemas.microsoft.com/office/drawing/2014/chart" uri="{C3380CC4-5D6E-409C-BE32-E72D297353CC}">
              <c16:uniqueId val="{00000000-0990-4E56-979B-718B4745196F}"/>
            </c:ext>
          </c:extLst>
        </c:ser>
        <c:ser>
          <c:idx val="1"/>
          <c:order val="1"/>
          <c:tx>
            <c:strRef>
              <c:f>'Feuil1 (4)'!$C$4:$C$5</c:f>
              <c:strCache>
                <c:ptCount val="2"/>
                <c:pt idx="0">
                  <c:v>Bruxelles</c:v>
                </c:pt>
                <c:pt idx="1">
                  <c:v>2019</c:v>
                </c:pt>
              </c:strCache>
            </c:strRef>
          </c:tx>
          <c:spPr>
            <a:solidFill>
              <a:schemeClr val="accent2"/>
            </a:solidFill>
            <a:ln>
              <a:noFill/>
            </a:ln>
            <a:effectLst/>
          </c:spPr>
          <c:invertIfNegative val="0"/>
          <c:cat>
            <c:strRef>
              <c:f>'Feuil1 (4)'!$A$6:$A$18</c:f>
              <c:strCache>
                <c:ptCount val="13"/>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Nord-Américain</c:v>
                </c:pt>
                <c:pt idx="12">
                  <c:v>Sud/Centre-Américain</c:v>
                </c:pt>
              </c:strCache>
            </c:strRef>
          </c:cat>
          <c:val>
            <c:numRef>
              <c:f>'Feuil1 (4)'!$C$6:$C$18</c:f>
              <c:numCache>
                <c:formatCode>0.0%</c:formatCode>
                <c:ptCount val="13"/>
                <c:pt idx="0">
                  <c:v>0.1226690999274701</c:v>
                </c:pt>
                <c:pt idx="1">
                  <c:v>7.6879124416545958E-2</c:v>
                </c:pt>
                <c:pt idx="2">
                  <c:v>9.4026369168356994E-2</c:v>
                </c:pt>
                <c:pt idx="3">
                  <c:v>4.9631334441461027E-2</c:v>
                </c:pt>
                <c:pt idx="4">
                  <c:v>0.18230312105189275</c:v>
                </c:pt>
                <c:pt idx="5">
                  <c:v>0.1522780862554195</c:v>
                </c:pt>
                <c:pt idx="6">
                  <c:v>0.21199181673287817</c:v>
                </c:pt>
                <c:pt idx="7">
                  <c:v>0.21831598620822995</c:v>
                </c:pt>
                <c:pt idx="8">
                  <c:v>0.16384180790960451</c:v>
                </c:pt>
                <c:pt idx="9">
                  <c:v>5.6616761314747889E-2</c:v>
                </c:pt>
                <c:pt idx="10">
                  <c:v>0.11538048728131373</c:v>
                </c:pt>
                <c:pt idx="11">
                  <c:v>5.7996485061511421E-2</c:v>
                </c:pt>
                <c:pt idx="12">
                  <c:v>0.10295795664004213</c:v>
                </c:pt>
              </c:numCache>
            </c:numRef>
          </c:val>
          <c:extLst>
            <c:ext xmlns:c16="http://schemas.microsoft.com/office/drawing/2014/chart" uri="{C3380CC4-5D6E-409C-BE32-E72D297353CC}">
              <c16:uniqueId val="{00000001-0990-4E56-979B-718B4745196F}"/>
            </c:ext>
          </c:extLst>
        </c:ser>
        <c:dLbls>
          <c:showLegendKey val="0"/>
          <c:showVal val="0"/>
          <c:showCatName val="0"/>
          <c:showSerName val="0"/>
          <c:showPercent val="0"/>
          <c:showBubbleSize val="0"/>
        </c:dLbls>
        <c:gapWidth val="219"/>
        <c:axId val="787039704"/>
        <c:axId val="787047248"/>
      </c:barChart>
      <c:lineChart>
        <c:grouping val="standard"/>
        <c:varyColors val="0"/>
        <c:ser>
          <c:idx val="2"/>
          <c:order val="2"/>
          <c:tx>
            <c:strRef>
              <c:f>'Feuil1 (4)'!$D$4:$D$5</c:f>
              <c:strCache>
                <c:ptCount val="2"/>
                <c:pt idx="0">
                  <c:v>Belgique</c:v>
                </c:pt>
                <c:pt idx="1">
                  <c:v>2019</c:v>
                </c:pt>
              </c:strCache>
            </c:strRef>
          </c:tx>
          <c:spPr>
            <a:ln w="28575" cap="rnd">
              <a:noFill/>
              <a:round/>
            </a:ln>
            <a:effectLst/>
          </c:spPr>
          <c:marker>
            <c:symbol val="circle"/>
            <c:size val="8"/>
            <c:spPr>
              <a:solidFill>
                <a:schemeClr val="accent3"/>
              </a:solidFill>
              <a:ln w="9525">
                <a:solidFill>
                  <a:schemeClr val="accent3"/>
                </a:solidFill>
              </a:ln>
              <a:effectLst/>
            </c:spPr>
          </c:marker>
          <c:cat>
            <c:strRef>
              <c:f>'Feuil1 (4)'!$A$6:$A$18</c:f>
              <c:strCache>
                <c:ptCount val="13"/>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Nord-Américain</c:v>
                </c:pt>
                <c:pt idx="12">
                  <c:v>Sud/Centre-Américain</c:v>
                </c:pt>
              </c:strCache>
            </c:strRef>
          </c:cat>
          <c:val>
            <c:numRef>
              <c:f>'Feuil1 (4)'!$D$6:$D$18</c:f>
              <c:numCache>
                <c:formatCode>0.0%</c:formatCode>
                <c:ptCount val="13"/>
                <c:pt idx="0">
                  <c:v>5.4515122647174355E-2</c:v>
                </c:pt>
                <c:pt idx="1">
                  <c:v>3.588736898586796E-2</c:v>
                </c:pt>
                <c:pt idx="2">
                  <c:v>7.3954335919903261E-2</c:v>
                </c:pt>
                <c:pt idx="3">
                  <c:v>4.9691438182515243E-2</c:v>
                </c:pt>
                <c:pt idx="4">
                  <c:v>0.11631005564699427</c:v>
                </c:pt>
                <c:pt idx="5">
                  <c:v>0.11907205319072053</c:v>
                </c:pt>
                <c:pt idx="6">
                  <c:v>0.15577924623396988</c:v>
                </c:pt>
                <c:pt idx="7">
                  <c:v>0.14558884250126164</c:v>
                </c:pt>
                <c:pt idx="8">
                  <c:v>0.11950606282422584</c:v>
                </c:pt>
                <c:pt idx="9">
                  <c:v>5.2691867124856816E-2</c:v>
                </c:pt>
                <c:pt idx="10">
                  <c:v>7.6524351542334876E-2</c:v>
                </c:pt>
                <c:pt idx="11">
                  <c:v>5.1826258637709774E-2</c:v>
                </c:pt>
                <c:pt idx="12">
                  <c:v>8.0490421455938696E-2</c:v>
                </c:pt>
              </c:numCache>
            </c:numRef>
          </c:val>
          <c:smooth val="0"/>
          <c:extLst>
            <c:ext xmlns:c16="http://schemas.microsoft.com/office/drawing/2014/chart" uri="{C3380CC4-5D6E-409C-BE32-E72D297353CC}">
              <c16:uniqueId val="{00000002-0990-4E56-979B-718B4745196F}"/>
            </c:ext>
          </c:extLst>
        </c:ser>
        <c:dLbls>
          <c:showLegendKey val="0"/>
          <c:showVal val="0"/>
          <c:showCatName val="0"/>
          <c:showSerName val="0"/>
          <c:showPercent val="0"/>
          <c:showBubbleSize val="0"/>
        </c:dLbls>
        <c:marker val="1"/>
        <c:smooth val="0"/>
        <c:axId val="787039704"/>
        <c:axId val="787047248"/>
      </c:lineChart>
      <c:catAx>
        <c:axId val="78703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87047248"/>
        <c:crosses val="autoZero"/>
        <c:auto val="1"/>
        <c:lblAlgn val="ctr"/>
        <c:lblOffset val="100"/>
        <c:noMultiLvlLbl val="0"/>
      </c:catAx>
      <c:valAx>
        <c:axId val="787047248"/>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87039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'werk educ'!$A$7</c:f>
              <c:strCache>
                <c:ptCount val="1"/>
                <c:pt idx="0">
                  <c:v>Faible</c:v>
                </c:pt>
              </c:strCache>
            </c:strRef>
          </c:tx>
          <c:spPr>
            <a:solidFill>
              <a:schemeClr val="accent2"/>
            </a:solidFill>
            <a:ln>
              <a:noFill/>
            </a:ln>
            <a:effectLst/>
          </c:spPr>
          <c:invertIfNegative val="0"/>
          <c:cat>
            <c:strRef>
              <c:f>'werk educ'!$B$5:$M$5</c:f>
              <c:strCache>
                <c:ptCount val="12"/>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Sud/Centre-Américain</c:v>
                </c:pt>
              </c:strCache>
            </c:strRef>
          </c:cat>
          <c:val>
            <c:numRef>
              <c:f>'werk educ'!$B$7:$M$7</c:f>
              <c:numCache>
                <c:formatCode>0.0%</c:formatCode>
                <c:ptCount val="12"/>
                <c:pt idx="0">
                  <c:v>0.44211096371594799</c:v>
                </c:pt>
                <c:pt idx="1">
                  <c:v>0.50365174334639984</c:v>
                </c:pt>
                <c:pt idx="2">
                  <c:v>0.5117335352006056</c:v>
                </c:pt>
                <c:pt idx="3">
                  <c:v>0.52177277523742527</c:v>
                </c:pt>
                <c:pt idx="4">
                  <c:v>0.43532338308457713</c:v>
                </c:pt>
                <c:pt idx="5">
                  <c:v>0.44402817323542637</c:v>
                </c:pt>
                <c:pt idx="6">
                  <c:v>0.38295029821073556</c:v>
                </c:pt>
                <c:pt idx="7">
                  <c:v>0.40613201109948599</c:v>
                </c:pt>
                <c:pt idx="8">
                  <c:v>0.28885506511077286</c:v>
                </c:pt>
                <c:pt idx="9">
                  <c:v>0.59035277177825773</c:v>
                </c:pt>
                <c:pt idx="10">
                  <c:v>0.49695541151050876</c:v>
                </c:pt>
                <c:pt idx="11">
                  <c:v>0.56614282872488564</c:v>
                </c:pt>
              </c:numCache>
            </c:numRef>
          </c:val>
          <c:extLst>
            <c:ext xmlns:c16="http://schemas.microsoft.com/office/drawing/2014/chart" uri="{C3380CC4-5D6E-409C-BE32-E72D297353CC}">
              <c16:uniqueId val="{00000000-7E6F-4BA4-A70C-998B9FF7BE99}"/>
            </c:ext>
          </c:extLst>
        </c:ser>
        <c:ser>
          <c:idx val="2"/>
          <c:order val="2"/>
          <c:tx>
            <c:strRef>
              <c:f>'werk educ'!$A$8</c:f>
              <c:strCache>
                <c:ptCount val="1"/>
                <c:pt idx="0">
                  <c:v>Moyen</c:v>
                </c:pt>
              </c:strCache>
            </c:strRef>
          </c:tx>
          <c:spPr>
            <a:solidFill>
              <a:schemeClr val="accent3"/>
            </a:solidFill>
            <a:ln>
              <a:noFill/>
            </a:ln>
            <a:effectLst/>
          </c:spPr>
          <c:invertIfNegative val="0"/>
          <c:cat>
            <c:strRef>
              <c:f>'werk educ'!$B$5:$M$5</c:f>
              <c:strCache>
                <c:ptCount val="12"/>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Sud/Centre-Américain</c:v>
                </c:pt>
              </c:strCache>
            </c:strRef>
          </c:cat>
          <c:val>
            <c:numRef>
              <c:f>'werk educ'!$B$8:$M$8</c:f>
              <c:numCache>
                <c:formatCode>0.0%</c:formatCode>
                <c:ptCount val="12"/>
                <c:pt idx="0">
                  <c:v>0.58493555801347674</c:v>
                </c:pt>
                <c:pt idx="1">
                  <c:v>0.66317991631799167</c:v>
                </c:pt>
                <c:pt idx="2">
                  <c:v>0.59385041277374062</c:v>
                </c:pt>
                <c:pt idx="3">
                  <c:v>0.57636169455322184</c:v>
                </c:pt>
                <c:pt idx="4">
                  <c:v>0.57528063881495195</c:v>
                </c:pt>
                <c:pt idx="5">
                  <c:v>0.58289519803715384</c:v>
                </c:pt>
                <c:pt idx="6">
                  <c:v>0.53154722801405274</c:v>
                </c:pt>
                <c:pt idx="7">
                  <c:v>0.50309562027058019</c:v>
                </c:pt>
                <c:pt idx="8">
                  <c:v>0.47610294117647056</c:v>
                </c:pt>
                <c:pt idx="9">
                  <c:v>0.59859976662777126</c:v>
                </c:pt>
                <c:pt idx="10">
                  <c:v>0.58899398108340495</c:v>
                </c:pt>
                <c:pt idx="11">
                  <c:v>0.59672897196261687</c:v>
                </c:pt>
              </c:numCache>
            </c:numRef>
          </c:val>
          <c:extLst>
            <c:ext xmlns:c16="http://schemas.microsoft.com/office/drawing/2014/chart" uri="{C3380CC4-5D6E-409C-BE32-E72D297353CC}">
              <c16:uniqueId val="{00000001-7E6F-4BA4-A70C-998B9FF7BE99}"/>
            </c:ext>
          </c:extLst>
        </c:ser>
        <c:ser>
          <c:idx val="3"/>
          <c:order val="3"/>
          <c:tx>
            <c:strRef>
              <c:f>'werk educ'!$A$9</c:f>
              <c:strCache>
                <c:ptCount val="1"/>
                <c:pt idx="0">
                  <c:v>Elevé</c:v>
                </c:pt>
              </c:strCache>
            </c:strRef>
          </c:tx>
          <c:spPr>
            <a:solidFill>
              <a:schemeClr val="accent4"/>
            </a:solidFill>
            <a:ln>
              <a:noFill/>
            </a:ln>
            <a:effectLst/>
          </c:spPr>
          <c:invertIfNegative val="0"/>
          <c:cat>
            <c:strRef>
              <c:f>'werk educ'!$B$5:$M$5</c:f>
              <c:strCache>
                <c:ptCount val="12"/>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Sud/Centre-Américain</c:v>
                </c:pt>
              </c:strCache>
            </c:strRef>
          </c:cat>
          <c:val>
            <c:numRef>
              <c:f>'werk educ'!$B$9:$M$9</c:f>
              <c:numCache>
                <c:formatCode>0.0%</c:formatCode>
                <c:ptCount val="12"/>
                <c:pt idx="0">
                  <c:v>0.69731269102748983</c:v>
                </c:pt>
                <c:pt idx="1">
                  <c:v>0.81385954008701056</c:v>
                </c:pt>
                <c:pt idx="2">
                  <c:v>0.59669263359300262</c:v>
                </c:pt>
                <c:pt idx="3">
                  <c:v>0.56344615384615382</c:v>
                </c:pt>
                <c:pt idx="4">
                  <c:v>0.64461343472750321</c:v>
                </c:pt>
                <c:pt idx="5">
                  <c:v>0.53449264284349318</c:v>
                </c:pt>
                <c:pt idx="6">
                  <c:v>0.66376388829308053</c:v>
                </c:pt>
                <c:pt idx="7">
                  <c:v>0.59544090208485434</c:v>
                </c:pt>
                <c:pt idx="8">
                  <c:v>0.54323122529644263</c:v>
                </c:pt>
                <c:pt idx="9">
                  <c:v>0.60766580534022396</c:v>
                </c:pt>
                <c:pt idx="10">
                  <c:v>0.65076395385095109</c:v>
                </c:pt>
                <c:pt idx="11">
                  <c:v>0.60098267390742177</c:v>
                </c:pt>
              </c:numCache>
            </c:numRef>
          </c:val>
          <c:extLst>
            <c:ext xmlns:c16="http://schemas.microsoft.com/office/drawing/2014/chart" uri="{C3380CC4-5D6E-409C-BE32-E72D297353CC}">
              <c16:uniqueId val="{00000002-7E6F-4BA4-A70C-998B9FF7BE99}"/>
            </c:ext>
          </c:extLst>
        </c:ser>
        <c:dLbls>
          <c:showLegendKey val="0"/>
          <c:showVal val="0"/>
          <c:showCatName val="0"/>
          <c:showSerName val="0"/>
          <c:showPercent val="0"/>
          <c:showBubbleSize val="0"/>
        </c:dLbls>
        <c:gapWidth val="219"/>
        <c:overlap val="-27"/>
        <c:axId val="398222464"/>
        <c:axId val="398220168"/>
        <c:extLst>
          <c:ext xmlns:c15="http://schemas.microsoft.com/office/drawing/2012/chart" uri="{02D57815-91ED-43cb-92C2-25804820EDAC}">
            <c15:filteredBarSeries>
              <c15:ser>
                <c:idx val="0"/>
                <c:order val="0"/>
                <c:tx>
                  <c:strRef>
                    <c:extLst>
                      <c:ext uri="{02D57815-91ED-43cb-92C2-25804820EDAC}">
                        <c15:formulaRef>
                          <c15:sqref>'werk educ'!$A$6</c15:sqref>
                        </c15:formulaRef>
                      </c:ext>
                    </c:extLst>
                    <c:strCache>
                      <c:ptCount val="1"/>
                      <c:pt idx="0">
                        <c:v>Total*</c:v>
                      </c:pt>
                    </c:strCache>
                  </c:strRef>
                </c:tx>
                <c:spPr>
                  <a:solidFill>
                    <a:schemeClr val="accent1"/>
                  </a:solidFill>
                  <a:ln>
                    <a:noFill/>
                  </a:ln>
                  <a:effectLst/>
                </c:spPr>
                <c:invertIfNegative val="0"/>
                <c:cat>
                  <c:strRef>
                    <c:extLst>
                      <c:ext uri="{02D57815-91ED-43cb-92C2-25804820EDAC}">
                        <c15:formulaRef>
                          <c15:sqref>'werk educ'!$B$5:$M$5</c15:sqref>
                        </c15:formulaRef>
                      </c:ext>
                    </c:extLst>
                    <c:strCache>
                      <c:ptCount val="12"/>
                      <c:pt idx="0">
                        <c:v>Total*</c:v>
                      </c:pt>
                      <c:pt idx="1">
                        <c:v>Belge</c:v>
                      </c:pt>
                      <c:pt idx="2">
                        <c:v>UE-14</c:v>
                      </c:pt>
                      <c:pt idx="3">
                        <c:v>UE-13</c:v>
                      </c:pt>
                      <c:pt idx="4">
                        <c:v>Candidat UE</c:v>
                      </c:pt>
                      <c:pt idx="5">
                        <c:v>Autre Européen</c:v>
                      </c:pt>
                      <c:pt idx="6">
                        <c:v>Maghrébin</c:v>
                      </c:pt>
                      <c:pt idx="7">
                        <c:v>Afrique subsaharienne</c:v>
                      </c:pt>
                      <c:pt idx="8">
                        <c:v>Proche/Moyen-Orient</c:v>
                      </c:pt>
                      <c:pt idx="9">
                        <c:v>Océanie/Extrême-Orient</c:v>
                      </c:pt>
                      <c:pt idx="10">
                        <c:v>Autre Asiatique</c:v>
                      </c:pt>
                      <c:pt idx="11">
                        <c:v>Sud/Centre-Américain</c:v>
                      </c:pt>
                    </c:strCache>
                  </c:strRef>
                </c:cat>
                <c:val>
                  <c:numRef>
                    <c:extLst>
                      <c:ext uri="{02D57815-91ED-43cb-92C2-25804820EDAC}">
                        <c15:formulaRef>
                          <c15:sqref>'werk educ'!$B$6:$M$6</c15:sqref>
                        </c15:formulaRef>
                      </c:ext>
                    </c:extLst>
                    <c:numCache>
                      <c:formatCode>0.0%</c:formatCode>
                      <c:ptCount val="12"/>
                      <c:pt idx="0">
                        <c:v>0.53858635789699916</c:v>
                      </c:pt>
                      <c:pt idx="1">
                        <c:v>0.71173780393467379</c:v>
                      </c:pt>
                      <c:pt idx="2">
                        <c:v>0.51243275978768121</c:v>
                      </c:pt>
                      <c:pt idx="3">
                        <c:v>0.60498345392338326</c:v>
                      </c:pt>
                      <c:pt idx="4">
                        <c:v>0.47878316480857314</c:v>
                      </c:pt>
                      <c:pt idx="5">
                        <c:v>0.45604081453138057</c:v>
                      </c:pt>
                      <c:pt idx="6">
                        <c:v>0.44482961057840148</c:v>
                      </c:pt>
                      <c:pt idx="7">
                        <c:v>0.44389769522512884</c:v>
                      </c:pt>
                      <c:pt idx="8">
                        <c:v>0.3437594348167381</c:v>
                      </c:pt>
                      <c:pt idx="9">
                        <c:v>0.36560415122312823</c:v>
                      </c:pt>
                      <c:pt idx="10">
                        <c:v>0.51598414795244385</c:v>
                      </c:pt>
                      <c:pt idx="11">
                        <c:v>0.57008783539886898</c:v>
                      </c:pt>
                    </c:numCache>
                  </c:numRef>
                </c:val>
                <c:extLst>
                  <c:ext xmlns:c16="http://schemas.microsoft.com/office/drawing/2014/chart" uri="{C3380CC4-5D6E-409C-BE32-E72D297353CC}">
                    <c16:uniqueId val="{00000003-7E6F-4BA4-A70C-998B9FF7BE99}"/>
                  </c:ext>
                </c:extLst>
              </c15:ser>
            </c15:filteredBarSeries>
          </c:ext>
        </c:extLst>
      </c:barChart>
      <c:catAx>
        <c:axId val="39822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398220168"/>
        <c:crosses val="autoZero"/>
        <c:auto val="1"/>
        <c:lblAlgn val="ctr"/>
        <c:lblOffset val="100"/>
        <c:noMultiLvlLbl val="0"/>
      </c:catAx>
      <c:valAx>
        <c:axId val="39822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39822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 (5)'!$A$7</c:f>
              <c:strCache>
                <c:ptCount val="1"/>
                <c:pt idx="0">
                  <c:v>Titulaire isolé</c:v>
                </c:pt>
              </c:strCache>
            </c:strRef>
          </c:tx>
          <c:spPr>
            <a:solidFill>
              <a:schemeClr val="accent1"/>
            </a:solidFill>
            <a:ln>
              <a:noFill/>
            </a:ln>
            <a:effectLst/>
          </c:spPr>
          <c:invertIfNegative val="0"/>
          <c:cat>
            <c:multiLvlStrRef>
              <c:f>'Feuil1 (5)'!$B$5:$S$6</c:f>
              <c:multiLvlStrCache>
                <c:ptCount val="18"/>
                <c:lvl>
                  <c:pt idx="0">
                    <c:v>Hommes</c:v>
                  </c:pt>
                  <c:pt idx="1">
                    <c:v>Femmes</c:v>
                  </c:pt>
                  <c:pt idx="2">
                    <c:v>Hommes</c:v>
                  </c:pt>
                  <c:pt idx="3">
                    <c:v>Femmes</c:v>
                  </c:pt>
                  <c:pt idx="4">
                    <c:v>Hommes</c:v>
                  </c:pt>
                  <c:pt idx="5">
                    <c:v>Femmes</c:v>
                  </c:pt>
                  <c:pt idx="6">
                    <c:v>Hommes</c:v>
                  </c:pt>
                  <c:pt idx="7">
                    <c:v>Femmes</c:v>
                  </c:pt>
                  <c:pt idx="8">
                    <c:v>Hommes</c:v>
                  </c:pt>
                  <c:pt idx="9">
                    <c:v>Femmes</c:v>
                  </c:pt>
                  <c:pt idx="10">
                    <c:v>Hommes</c:v>
                  </c:pt>
                  <c:pt idx="11">
                    <c:v>Femmes</c:v>
                  </c:pt>
                  <c:pt idx="12">
                    <c:v>Hommes</c:v>
                  </c:pt>
                  <c:pt idx="13">
                    <c:v>Femmes</c:v>
                  </c:pt>
                  <c:pt idx="14">
                    <c:v>Hommes</c:v>
                  </c:pt>
                  <c:pt idx="15">
                    <c:v>Femmes</c:v>
                  </c:pt>
                  <c:pt idx="16">
                    <c:v>Hommes</c:v>
                  </c:pt>
                  <c:pt idx="17">
                    <c:v>Femmes</c:v>
                  </c:pt>
                </c:lvl>
                <c:lvl>
                  <c:pt idx="0">
                    <c:v>Belge</c:v>
                  </c:pt>
                  <c:pt idx="2">
                    <c:v>UE-14</c:v>
                  </c:pt>
                  <c:pt idx="4">
                    <c:v>UE-13</c:v>
                  </c:pt>
                  <c:pt idx="6">
                    <c:v>Candidat UE</c:v>
                  </c:pt>
                  <c:pt idx="8">
                    <c:v>Autre Européen</c:v>
                  </c:pt>
                  <c:pt idx="10">
                    <c:v>Maghrébin</c:v>
                  </c:pt>
                  <c:pt idx="12">
                    <c:v>Afrique subsaharienne</c:v>
                  </c:pt>
                  <c:pt idx="14">
                    <c:v>Proche/Moyen-Orient</c:v>
                  </c:pt>
                  <c:pt idx="16">
                    <c:v>Sud/Centre-Américain</c:v>
                  </c:pt>
                </c:lvl>
              </c:multiLvlStrCache>
            </c:multiLvlStrRef>
          </c:cat>
          <c:val>
            <c:numRef>
              <c:f>'Feuil1 (5)'!$B$7:$S$7</c:f>
              <c:numCache>
                <c:formatCode>0.0%</c:formatCode>
                <c:ptCount val="18"/>
                <c:pt idx="0">
                  <c:v>0.71231436456827446</c:v>
                </c:pt>
                <c:pt idx="1">
                  <c:v>0.7457541955582353</c:v>
                </c:pt>
                <c:pt idx="2">
                  <c:v>0.51036019756655826</c:v>
                </c:pt>
                <c:pt idx="3">
                  <c:v>0.49482418016594232</c:v>
                </c:pt>
                <c:pt idx="4">
                  <c:v>0.55697151424287861</c:v>
                </c:pt>
                <c:pt idx="5">
                  <c:v>0.48889828716430533</c:v>
                </c:pt>
                <c:pt idx="6">
                  <c:v>0.47636700648748842</c:v>
                </c:pt>
                <c:pt idx="7">
                  <c:v>0.48231511254019294</c:v>
                </c:pt>
                <c:pt idx="8">
                  <c:v>0.41647058823529409</c:v>
                </c:pt>
                <c:pt idx="9">
                  <c:v>0.42428471737613399</c:v>
                </c:pt>
                <c:pt idx="10">
                  <c:v>0.45761631612492032</c:v>
                </c:pt>
                <c:pt idx="11">
                  <c:v>0.51019405551461561</c:v>
                </c:pt>
                <c:pt idx="12">
                  <c:v>0.46541281479120178</c:v>
                </c:pt>
                <c:pt idx="13">
                  <c:v>0.47195213163799549</c:v>
                </c:pt>
                <c:pt idx="14">
                  <c:v>0.45803108808290155</c:v>
                </c:pt>
                <c:pt idx="15">
                  <c:v>0.41472868217054265</c:v>
                </c:pt>
                <c:pt idx="16">
                  <c:v>0.55621301775147924</c:v>
                </c:pt>
                <c:pt idx="17">
                  <c:v>0.59273797841020603</c:v>
                </c:pt>
              </c:numCache>
            </c:numRef>
          </c:val>
          <c:extLst>
            <c:ext xmlns:c16="http://schemas.microsoft.com/office/drawing/2014/chart" uri="{C3380CC4-5D6E-409C-BE32-E72D297353CC}">
              <c16:uniqueId val="{00000000-332E-45DF-9086-629EF1E01A70}"/>
            </c:ext>
          </c:extLst>
        </c:ser>
        <c:ser>
          <c:idx val="1"/>
          <c:order val="1"/>
          <c:tx>
            <c:strRef>
              <c:f>'Feuil1 (5)'!$A$8</c:f>
              <c:strCache>
                <c:ptCount val="1"/>
                <c:pt idx="0">
                  <c:v>Couple sans enfant</c:v>
                </c:pt>
              </c:strCache>
            </c:strRef>
          </c:tx>
          <c:spPr>
            <a:solidFill>
              <a:schemeClr val="accent2"/>
            </a:solidFill>
            <a:ln>
              <a:noFill/>
            </a:ln>
            <a:effectLst/>
          </c:spPr>
          <c:invertIfNegative val="0"/>
          <c:cat>
            <c:multiLvlStrRef>
              <c:f>'Feuil1 (5)'!$B$5:$S$6</c:f>
              <c:multiLvlStrCache>
                <c:ptCount val="18"/>
                <c:lvl>
                  <c:pt idx="0">
                    <c:v>Hommes</c:v>
                  </c:pt>
                  <c:pt idx="1">
                    <c:v>Femmes</c:v>
                  </c:pt>
                  <c:pt idx="2">
                    <c:v>Hommes</c:v>
                  </c:pt>
                  <c:pt idx="3">
                    <c:v>Femmes</c:v>
                  </c:pt>
                  <c:pt idx="4">
                    <c:v>Hommes</c:v>
                  </c:pt>
                  <c:pt idx="5">
                    <c:v>Femmes</c:v>
                  </c:pt>
                  <c:pt idx="6">
                    <c:v>Hommes</c:v>
                  </c:pt>
                  <c:pt idx="7">
                    <c:v>Femmes</c:v>
                  </c:pt>
                  <c:pt idx="8">
                    <c:v>Hommes</c:v>
                  </c:pt>
                  <c:pt idx="9">
                    <c:v>Femmes</c:v>
                  </c:pt>
                  <c:pt idx="10">
                    <c:v>Hommes</c:v>
                  </c:pt>
                  <c:pt idx="11">
                    <c:v>Femmes</c:v>
                  </c:pt>
                  <c:pt idx="12">
                    <c:v>Hommes</c:v>
                  </c:pt>
                  <c:pt idx="13">
                    <c:v>Femmes</c:v>
                  </c:pt>
                  <c:pt idx="14">
                    <c:v>Hommes</c:v>
                  </c:pt>
                  <c:pt idx="15">
                    <c:v>Femmes</c:v>
                  </c:pt>
                  <c:pt idx="16">
                    <c:v>Hommes</c:v>
                  </c:pt>
                  <c:pt idx="17">
                    <c:v>Femmes</c:v>
                  </c:pt>
                </c:lvl>
                <c:lvl>
                  <c:pt idx="0">
                    <c:v>Belge</c:v>
                  </c:pt>
                  <c:pt idx="2">
                    <c:v>UE-14</c:v>
                  </c:pt>
                  <c:pt idx="4">
                    <c:v>UE-13</c:v>
                  </c:pt>
                  <c:pt idx="6">
                    <c:v>Candidat UE</c:v>
                  </c:pt>
                  <c:pt idx="8">
                    <c:v>Autre Européen</c:v>
                  </c:pt>
                  <c:pt idx="10">
                    <c:v>Maghrébin</c:v>
                  </c:pt>
                  <c:pt idx="12">
                    <c:v>Afrique subsaharienne</c:v>
                  </c:pt>
                  <c:pt idx="14">
                    <c:v>Proche/Moyen-Orient</c:v>
                  </c:pt>
                  <c:pt idx="16">
                    <c:v>Sud/Centre-Américain</c:v>
                  </c:pt>
                </c:lvl>
              </c:multiLvlStrCache>
            </c:multiLvlStrRef>
          </c:cat>
          <c:val>
            <c:numRef>
              <c:f>'Feuil1 (5)'!$B$8:$S$8</c:f>
              <c:numCache>
                <c:formatCode>0.0%</c:formatCode>
                <c:ptCount val="18"/>
                <c:pt idx="0">
                  <c:v>0.87271771969000389</c:v>
                </c:pt>
                <c:pt idx="1">
                  <c:v>0.82926381494400592</c:v>
                </c:pt>
                <c:pt idx="2">
                  <c:v>0.67116256863213175</c:v>
                </c:pt>
                <c:pt idx="3">
                  <c:v>0.62294384571752692</c:v>
                </c:pt>
                <c:pt idx="4">
                  <c:v>0.72288438617401674</c:v>
                </c:pt>
                <c:pt idx="5">
                  <c:v>0.61361954108068095</c:v>
                </c:pt>
                <c:pt idx="6">
                  <c:v>0.68584070796460173</c:v>
                </c:pt>
                <c:pt idx="7">
                  <c:v>0.52988691437802904</c:v>
                </c:pt>
                <c:pt idx="8">
                  <c:v>0.60347322720694641</c:v>
                </c:pt>
                <c:pt idx="9">
                  <c:v>0.49861495844875348</c:v>
                </c:pt>
                <c:pt idx="10">
                  <c:v>0.71061384941034167</c:v>
                </c:pt>
                <c:pt idx="11">
                  <c:v>0.49274809160305344</c:v>
                </c:pt>
                <c:pt idx="12">
                  <c:v>0.66917922948073705</c:v>
                </c:pt>
                <c:pt idx="13">
                  <c:v>0.57405614714424003</c:v>
                </c:pt>
                <c:pt idx="14">
                  <c:v>0.6089494163424124</c:v>
                </c:pt>
                <c:pt idx="15">
                  <c:v>0.40314136125654448</c:v>
                </c:pt>
                <c:pt idx="16">
                  <c:v>0.67643467643467647</c:v>
                </c:pt>
                <c:pt idx="17">
                  <c:v>0.62228260869565222</c:v>
                </c:pt>
              </c:numCache>
            </c:numRef>
          </c:val>
          <c:extLst>
            <c:ext xmlns:c16="http://schemas.microsoft.com/office/drawing/2014/chart" uri="{C3380CC4-5D6E-409C-BE32-E72D297353CC}">
              <c16:uniqueId val="{00000001-332E-45DF-9086-629EF1E01A70}"/>
            </c:ext>
          </c:extLst>
        </c:ser>
        <c:ser>
          <c:idx val="2"/>
          <c:order val="2"/>
          <c:tx>
            <c:strRef>
              <c:f>'Feuil1 (5)'!$A$9</c:f>
              <c:strCache>
                <c:ptCount val="1"/>
                <c:pt idx="0">
                  <c:v>Couple avec enfant(s)</c:v>
                </c:pt>
              </c:strCache>
            </c:strRef>
          </c:tx>
          <c:spPr>
            <a:solidFill>
              <a:schemeClr val="accent3"/>
            </a:solidFill>
            <a:ln>
              <a:noFill/>
            </a:ln>
            <a:effectLst/>
          </c:spPr>
          <c:invertIfNegative val="0"/>
          <c:cat>
            <c:multiLvlStrRef>
              <c:f>'Feuil1 (5)'!$B$5:$S$6</c:f>
              <c:multiLvlStrCache>
                <c:ptCount val="18"/>
                <c:lvl>
                  <c:pt idx="0">
                    <c:v>Hommes</c:v>
                  </c:pt>
                  <c:pt idx="1">
                    <c:v>Femmes</c:v>
                  </c:pt>
                  <c:pt idx="2">
                    <c:v>Hommes</c:v>
                  </c:pt>
                  <c:pt idx="3">
                    <c:v>Femmes</c:v>
                  </c:pt>
                  <c:pt idx="4">
                    <c:v>Hommes</c:v>
                  </c:pt>
                  <c:pt idx="5">
                    <c:v>Femmes</c:v>
                  </c:pt>
                  <c:pt idx="6">
                    <c:v>Hommes</c:v>
                  </c:pt>
                  <c:pt idx="7">
                    <c:v>Femmes</c:v>
                  </c:pt>
                  <c:pt idx="8">
                    <c:v>Hommes</c:v>
                  </c:pt>
                  <c:pt idx="9">
                    <c:v>Femmes</c:v>
                  </c:pt>
                  <c:pt idx="10">
                    <c:v>Hommes</c:v>
                  </c:pt>
                  <c:pt idx="11">
                    <c:v>Femmes</c:v>
                  </c:pt>
                  <c:pt idx="12">
                    <c:v>Hommes</c:v>
                  </c:pt>
                  <c:pt idx="13">
                    <c:v>Femmes</c:v>
                  </c:pt>
                  <c:pt idx="14">
                    <c:v>Hommes</c:v>
                  </c:pt>
                  <c:pt idx="15">
                    <c:v>Femmes</c:v>
                  </c:pt>
                  <c:pt idx="16">
                    <c:v>Hommes</c:v>
                  </c:pt>
                  <c:pt idx="17">
                    <c:v>Femmes</c:v>
                  </c:pt>
                </c:lvl>
                <c:lvl>
                  <c:pt idx="0">
                    <c:v>Belge</c:v>
                  </c:pt>
                  <c:pt idx="2">
                    <c:v>UE-14</c:v>
                  </c:pt>
                  <c:pt idx="4">
                    <c:v>UE-13</c:v>
                  </c:pt>
                  <c:pt idx="6">
                    <c:v>Candidat UE</c:v>
                  </c:pt>
                  <c:pt idx="8">
                    <c:v>Autre Européen</c:v>
                  </c:pt>
                  <c:pt idx="10">
                    <c:v>Maghrébin</c:v>
                  </c:pt>
                  <c:pt idx="12">
                    <c:v>Afrique subsaharienne</c:v>
                  </c:pt>
                  <c:pt idx="14">
                    <c:v>Proche/Moyen-Orient</c:v>
                  </c:pt>
                  <c:pt idx="16">
                    <c:v>Sud/Centre-Américain</c:v>
                  </c:pt>
                </c:lvl>
              </c:multiLvlStrCache>
            </c:multiLvlStrRef>
          </c:cat>
          <c:val>
            <c:numRef>
              <c:f>'Feuil1 (5)'!$B$9:$S$9</c:f>
              <c:numCache>
                <c:formatCode>0.0%</c:formatCode>
                <c:ptCount val="18"/>
                <c:pt idx="0">
                  <c:v>0.90216017810939286</c:v>
                </c:pt>
                <c:pt idx="1">
                  <c:v>0.85476276711336474</c:v>
                </c:pt>
                <c:pt idx="2">
                  <c:v>0.67742605085625329</c:v>
                </c:pt>
                <c:pt idx="3">
                  <c:v>0.57171727378366088</c:v>
                </c:pt>
                <c:pt idx="4">
                  <c:v>0.75627644569816643</c:v>
                </c:pt>
                <c:pt idx="5">
                  <c:v>0.56415444275838811</c:v>
                </c:pt>
                <c:pt idx="6">
                  <c:v>0.73903152421189466</c:v>
                </c:pt>
                <c:pt idx="7">
                  <c:v>0.44453767410639367</c:v>
                </c:pt>
                <c:pt idx="8">
                  <c:v>0.67206349206349203</c:v>
                </c:pt>
                <c:pt idx="9">
                  <c:v>0.49372489959839355</c:v>
                </c:pt>
                <c:pt idx="10">
                  <c:v>0.75603727714748781</c:v>
                </c:pt>
                <c:pt idx="11">
                  <c:v>0.31841267434808973</c:v>
                </c:pt>
                <c:pt idx="12">
                  <c:v>0.69345074298293896</c:v>
                </c:pt>
                <c:pt idx="13">
                  <c:v>0.57875647668393781</c:v>
                </c:pt>
                <c:pt idx="14">
                  <c:v>0.50055045871559634</c:v>
                </c:pt>
                <c:pt idx="15">
                  <c:v>0.24337674000898069</c:v>
                </c:pt>
                <c:pt idx="16">
                  <c:v>0.75766016713091922</c:v>
                </c:pt>
                <c:pt idx="17">
                  <c:v>0.69637223974763407</c:v>
                </c:pt>
              </c:numCache>
            </c:numRef>
          </c:val>
          <c:extLst>
            <c:ext xmlns:c16="http://schemas.microsoft.com/office/drawing/2014/chart" uri="{C3380CC4-5D6E-409C-BE32-E72D297353CC}">
              <c16:uniqueId val="{00000002-332E-45DF-9086-629EF1E01A70}"/>
            </c:ext>
          </c:extLst>
        </c:ser>
        <c:ser>
          <c:idx val="3"/>
          <c:order val="3"/>
          <c:tx>
            <c:strRef>
              <c:f>'Feuil1 (5)'!$A$10</c:f>
              <c:strCache>
                <c:ptCount val="1"/>
                <c:pt idx="0">
                  <c:v>Chef famille monoparentale</c:v>
                </c:pt>
              </c:strCache>
            </c:strRef>
          </c:tx>
          <c:spPr>
            <a:solidFill>
              <a:schemeClr val="accent4"/>
            </a:solidFill>
            <a:ln>
              <a:noFill/>
            </a:ln>
            <a:effectLst/>
          </c:spPr>
          <c:invertIfNegative val="0"/>
          <c:cat>
            <c:multiLvlStrRef>
              <c:f>'Feuil1 (5)'!$B$5:$S$6</c:f>
              <c:multiLvlStrCache>
                <c:ptCount val="18"/>
                <c:lvl>
                  <c:pt idx="0">
                    <c:v>Hommes</c:v>
                  </c:pt>
                  <c:pt idx="1">
                    <c:v>Femmes</c:v>
                  </c:pt>
                  <c:pt idx="2">
                    <c:v>Hommes</c:v>
                  </c:pt>
                  <c:pt idx="3">
                    <c:v>Femmes</c:v>
                  </c:pt>
                  <c:pt idx="4">
                    <c:v>Hommes</c:v>
                  </c:pt>
                  <c:pt idx="5">
                    <c:v>Femmes</c:v>
                  </c:pt>
                  <c:pt idx="6">
                    <c:v>Hommes</c:v>
                  </c:pt>
                  <c:pt idx="7">
                    <c:v>Femmes</c:v>
                  </c:pt>
                  <c:pt idx="8">
                    <c:v>Hommes</c:v>
                  </c:pt>
                  <c:pt idx="9">
                    <c:v>Femmes</c:v>
                  </c:pt>
                  <c:pt idx="10">
                    <c:v>Hommes</c:v>
                  </c:pt>
                  <c:pt idx="11">
                    <c:v>Femmes</c:v>
                  </c:pt>
                  <c:pt idx="12">
                    <c:v>Hommes</c:v>
                  </c:pt>
                  <c:pt idx="13">
                    <c:v>Femmes</c:v>
                  </c:pt>
                  <c:pt idx="14">
                    <c:v>Hommes</c:v>
                  </c:pt>
                  <c:pt idx="15">
                    <c:v>Femmes</c:v>
                  </c:pt>
                  <c:pt idx="16">
                    <c:v>Hommes</c:v>
                  </c:pt>
                  <c:pt idx="17">
                    <c:v>Femmes</c:v>
                  </c:pt>
                </c:lvl>
                <c:lvl>
                  <c:pt idx="0">
                    <c:v>Belge</c:v>
                  </c:pt>
                  <c:pt idx="2">
                    <c:v>UE-14</c:v>
                  </c:pt>
                  <c:pt idx="4">
                    <c:v>UE-13</c:v>
                  </c:pt>
                  <c:pt idx="6">
                    <c:v>Candidat UE</c:v>
                  </c:pt>
                  <c:pt idx="8">
                    <c:v>Autre Européen</c:v>
                  </c:pt>
                  <c:pt idx="10">
                    <c:v>Maghrébin</c:v>
                  </c:pt>
                  <c:pt idx="12">
                    <c:v>Afrique subsaharienne</c:v>
                  </c:pt>
                  <c:pt idx="14">
                    <c:v>Proche/Moyen-Orient</c:v>
                  </c:pt>
                  <c:pt idx="16">
                    <c:v>Sud/Centre-Américain</c:v>
                  </c:pt>
                </c:lvl>
              </c:multiLvlStrCache>
            </c:multiLvlStrRef>
          </c:cat>
          <c:val>
            <c:numRef>
              <c:f>'Feuil1 (5)'!$B$10:$S$10</c:f>
              <c:numCache>
                <c:formatCode>0.0%</c:formatCode>
                <c:ptCount val="18"/>
                <c:pt idx="0">
                  <c:v>0.81719597211463979</c:v>
                </c:pt>
                <c:pt idx="1">
                  <c:v>0.73487949067758074</c:v>
                </c:pt>
                <c:pt idx="2">
                  <c:v>0.55885262116716128</c:v>
                </c:pt>
                <c:pt idx="3">
                  <c:v>0.5371220516067754</c:v>
                </c:pt>
                <c:pt idx="4">
                  <c:v>0.56690140845070425</c:v>
                </c:pt>
                <c:pt idx="5">
                  <c:v>0.55437921077959573</c:v>
                </c:pt>
                <c:pt idx="6">
                  <c:v>0.54132231404958675</c:v>
                </c:pt>
                <c:pt idx="7">
                  <c:v>0.41742596810933941</c:v>
                </c:pt>
                <c:pt idx="8">
                  <c:v>0.56375838926174493</c:v>
                </c:pt>
                <c:pt idx="9">
                  <c:v>0.4037593984962406</c:v>
                </c:pt>
                <c:pt idx="10">
                  <c:v>0.53827160493827164</c:v>
                </c:pt>
                <c:pt idx="11">
                  <c:v>0.37329434697855751</c:v>
                </c:pt>
                <c:pt idx="12">
                  <c:v>0.55024711696869855</c:v>
                </c:pt>
                <c:pt idx="13">
                  <c:v>0.42310931446858685</c:v>
                </c:pt>
                <c:pt idx="14">
                  <c:v>0.43356643356643354</c:v>
                </c:pt>
                <c:pt idx="15">
                  <c:v>0.23389830508474577</c:v>
                </c:pt>
                <c:pt idx="16">
                  <c:v>0.68518518518518523</c:v>
                </c:pt>
                <c:pt idx="17">
                  <c:v>0.65500406834825065</c:v>
                </c:pt>
              </c:numCache>
            </c:numRef>
          </c:val>
          <c:extLst>
            <c:ext xmlns:c16="http://schemas.microsoft.com/office/drawing/2014/chart" uri="{C3380CC4-5D6E-409C-BE32-E72D297353CC}">
              <c16:uniqueId val="{00000003-332E-45DF-9086-629EF1E01A70}"/>
            </c:ext>
          </c:extLst>
        </c:ser>
        <c:dLbls>
          <c:showLegendKey val="0"/>
          <c:showVal val="0"/>
          <c:showCatName val="0"/>
          <c:showSerName val="0"/>
          <c:showPercent val="0"/>
          <c:showBubbleSize val="0"/>
        </c:dLbls>
        <c:gapWidth val="219"/>
        <c:overlap val="-27"/>
        <c:axId val="928991456"/>
        <c:axId val="928993424"/>
      </c:barChart>
      <c:catAx>
        <c:axId val="9289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928993424"/>
        <c:crosses val="autoZero"/>
        <c:auto val="1"/>
        <c:lblAlgn val="ctr"/>
        <c:lblOffset val="100"/>
        <c:noMultiLvlLbl val="0"/>
      </c:catAx>
      <c:valAx>
        <c:axId val="92899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92899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 (3)'!$B$5</c:f>
              <c:strCache>
                <c:ptCount val="1"/>
                <c:pt idx="0">
                  <c:v>Belge</c:v>
                </c:pt>
              </c:strCache>
            </c:strRef>
          </c:tx>
          <c:spPr>
            <a:solidFill>
              <a:schemeClr val="accent1"/>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(3)'!$B$6:$B$10</c:f>
              <c:numCache>
                <c:formatCode>0.0%</c:formatCode>
                <c:ptCount val="5"/>
                <c:pt idx="0">
                  <c:v>0.70937136378554166</c:v>
                </c:pt>
                <c:pt idx="1">
                  <c:v>0.71161483472841691</c:v>
                </c:pt>
                <c:pt idx="2">
                  <c:v>0.72524485159944885</c:v>
                </c:pt>
                <c:pt idx="3">
                  <c:v>0.72841581986987358</c:v>
                </c:pt>
                <c:pt idx="4">
                  <c:v>0.71751209894246282</c:v>
                </c:pt>
              </c:numCache>
            </c:numRef>
          </c:val>
          <c:extLst>
            <c:ext xmlns:c16="http://schemas.microsoft.com/office/drawing/2014/chart" uri="{C3380CC4-5D6E-409C-BE32-E72D297353CC}">
              <c16:uniqueId val="{00000000-1332-4F6C-9D2C-A0D554F11944}"/>
            </c:ext>
          </c:extLst>
        </c:ser>
        <c:ser>
          <c:idx val="1"/>
          <c:order val="1"/>
          <c:tx>
            <c:strRef>
              <c:f>'Blad1 (3)'!$C$5</c:f>
              <c:strCache>
                <c:ptCount val="1"/>
                <c:pt idx="0">
                  <c:v>UE-14</c:v>
                </c:pt>
              </c:strCache>
            </c:strRef>
          </c:tx>
          <c:spPr>
            <a:solidFill>
              <a:schemeClr val="accent2"/>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(3)'!$C$6:$C$10</c:f>
              <c:numCache>
                <c:formatCode>0.0%</c:formatCode>
                <c:ptCount val="5"/>
                <c:pt idx="0">
                  <c:v>0.55240400224314512</c:v>
                </c:pt>
                <c:pt idx="1">
                  <c:v>0.50275804038893046</c:v>
                </c:pt>
                <c:pt idx="2">
                  <c:v>0.55339445454882896</c:v>
                </c:pt>
                <c:pt idx="3">
                  <c:v>0.48581627925988502</c:v>
                </c:pt>
                <c:pt idx="4">
                  <c:v>0.51609287429943951</c:v>
                </c:pt>
              </c:numCache>
            </c:numRef>
          </c:val>
          <c:extLst>
            <c:ext xmlns:c16="http://schemas.microsoft.com/office/drawing/2014/chart" uri="{C3380CC4-5D6E-409C-BE32-E72D297353CC}">
              <c16:uniqueId val="{00000001-1332-4F6C-9D2C-A0D554F11944}"/>
            </c:ext>
          </c:extLst>
        </c:ser>
        <c:ser>
          <c:idx val="2"/>
          <c:order val="2"/>
          <c:tx>
            <c:strRef>
              <c:f>'Blad1 (3)'!$D$5</c:f>
              <c:strCache>
                <c:ptCount val="1"/>
                <c:pt idx="0">
                  <c:v>UE-13</c:v>
                </c:pt>
              </c:strCache>
            </c:strRef>
          </c:tx>
          <c:spPr>
            <a:solidFill>
              <a:schemeClr val="accent3"/>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(3)'!$D$6:$D$10</c:f>
              <c:numCache>
                <c:formatCode>0.0%</c:formatCode>
                <c:ptCount val="5"/>
                <c:pt idx="0">
                  <c:v>0.63351938895417159</c:v>
                </c:pt>
                <c:pt idx="1">
                  <c:v>0.61763869132290183</c:v>
                </c:pt>
                <c:pt idx="2">
                  <c:v>0.64838844704897447</c:v>
                </c:pt>
                <c:pt idx="3">
                  <c:v>0.52035579883681149</c:v>
                </c:pt>
                <c:pt idx="4">
                  <c:v>0.51315267680105747</c:v>
                </c:pt>
              </c:numCache>
            </c:numRef>
          </c:val>
          <c:extLst>
            <c:ext xmlns:c16="http://schemas.microsoft.com/office/drawing/2014/chart" uri="{C3380CC4-5D6E-409C-BE32-E72D297353CC}">
              <c16:uniqueId val="{00000002-1332-4F6C-9D2C-A0D554F11944}"/>
            </c:ext>
          </c:extLst>
        </c:ser>
        <c:ser>
          <c:idx val="3"/>
          <c:order val="3"/>
          <c:tx>
            <c:strRef>
              <c:f>'Blad1 (3)'!$E$5</c:f>
              <c:strCache>
                <c:ptCount val="1"/>
                <c:pt idx="0">
                  <c:v>Candidat UE</c:v>
                </c:pt>
              </c:strCache>
            </c:strRef>
          </c:tx>
          <c:spPr>
            <a:solidFill>
              <a:schemeClr val="accent4"/>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(3)'!$E$6:$E$10</c:f>
              <c:numCache>
                <c:formatCode>0.0%</c:formatCode>
                <c:ptCount val="5"/>
                <c:pt idx="0">
                  <c:v>0.48189526184538656</c:v>
                </c:pt>
                <c:pt idx="1">
                  <c:v>0.49767336284190217</c:v>
                </c:pt>
                <c:pt idx="2">
                  <c:v>0.55677886127713117</c:v>
                </c:pt>
                <c:pt idx="3">
                  <c:v>0.49659507595599789</c:v>
                </c:pt>
                <c:pt idx="4">
                  <c:v>0.53639082751744771</c:v>
                </c:pt>
              </c:numCache>
            </c:numRef>
          </c:val>
          <c:extLst>
            <c:ext xmlns:c16="http://schemas.microsoft.com/office/drawing/2014/chart" uri="{C3380CC4-5D6E-409C-BE32-E72D297353CC}">
              <c16:uniqueId val="{00000003-1332-4F6C-9D2C-A0D554F11944}"/>
            </c:ext>
          </c:extLst>
        </c:ser>
        <c:ser>
          <c:idx val="4"/>
          <c:order val="4"/>
          <c:tx>
            <c:strRef>
              <c:f>'Blad1 (3)'!$F$5</c:f>
              <c:strCache>
                <c:ptCount val="1"/>
                <c:pt idx="0">
                  <c:v>Autre Européen</c:v>
                </c:pt>
              </c:strCache>
            </c:strRef>
          </c:tx>
          <c:spPr>
            <a:solidFill>
              <a:schemeClr val="accent5"/>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(3)'!$F$6:$F$10</c:f>
              <c:numCache>
                <c:formatCode>0.0%</c:formatCode>
                <c:ptCount val="5"/>
                <c:pt idx="0">
                  <c:v>0.4961595273264402</c:v>
                </c:pt>
                <c:pt idx="1">
                  <c:v>0.47788018433179724</c:v>
                </c:pt>
                <c:pt idx="2">
                  <c:v>0.513421052631579</c:v>
                </c:pt>
                <c:pt idx="3">
                  <c:v>0.40658049353701525</c:v>
                </c:pt>
                <c:pt idx="4">
                  <c:v>0.45363408521303256</c:v>
                </c:pt>
              </c:numCache>
            </c:numRef>
          </c:val>
          <c:extLst>
            <c:ext xmlns:c16="http://schemas.microsoft.com/office/drawing/2014/chart" uri="{C3380CC4-5D6E-409C-BE32-E72D297353CC}">
              <c16:uniqueId val="{00000004-1332-4F6C-9D2C-A0D554F11944}"/>
            </c:ext>
          </c:extLst>
        </c:ser>
        <c:ser>
          <c:idx val="5"/>
          <c:order val="5"/>
          <c:tx>
            <c:strRef>
              <c:f>'Blad1 (3)'!$G$5</c:f>
              <c:strCache>
                <c:ptCount val="1"/>
                <c:pt idx="0">
                  <c:v>Maghrébin</c:v>
                </c:pt>
              </c:strCache>
            </c:strRef>
          </c:tx>
          <c:spPr>
            <a:solidFill>
              <a:schemeClr val="accent6"/>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(3)'!$G$6:$G$10</c:f>
              <c:numCache>
                <c:formatCode>0.0%</c:formatCode>
                <c:ptCount val="5"/>
                <c:pt idx="0">
                  <c:v>0.44440473045424173</c:v>
                </c:pt>
                <c:pt idx="1">
                  <c:v>0.44658920970896121</c:v>
                </c:pt>
                <c:pt idx="2">
                  <c:v>0.48680080275819482</c:v>
                </c:pt>
                <c:pt idx="3">
                  <c:v>0.46413577489950869</c:v>
                </c:pt>
                <c:pt idx="4">
                  <c:v>0.48887505834759609</c:v>
                </c:pt>
              </c:numCache>
            </c:numRef>
          </c:val>
          <c:extLst>
            <c:ext xmlns:c16="http://schemas.microsoft.com/office/drawing/2014/chart" uri="{C3380CC4-5D6E-409C-BE32-E72D297353CC}">
              <c16:uniqueId val="{00000005-1332-4F6C-9D2C-A0D554F11944}"/>
            </c:ext>
          </c:extLst>
        </c:ser>
        <c:ser>
          <c:idx val="6"/>
          <c:order val="6"/>
          <c:tx>
            <c:strRef>
              <c:f>'Blad1 (3)'!$H$5</c:f>
              <c:strCache>
                <c:ptCount val="1"/>
                <c:pt idx="0">
                  <c:v>Afrique subsaharienne</c:v>
                </c:pt>
              </c:strCache>
            </c:strRef>
          </c:tx>
          <c:spPr>
            <a:solidFill>
              <a:schemeClr val="accent1">
                <a:lumMod val="60000"/>
              </a:schemeClr>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(3)'!$H$6:$H$10</c:f>
              <c:numCache>
                <c:formatCode>0.0%</c:formatCode>
                <c:ptCount val="5"/>
                <c:pt idx="0">
                  <c:v>0.45511605873993366</c:v>
                </c:pt>
                <c:pt idx="1">
                  <c:v>0.45426646207218629</c:v>
                </c:pt>
                <c:pt idx="2">
                  <c:v>0.4949533665516801</c:v>
                </c:pt>
                <c:pt idx="3">
                  <c:v>0.43544711087277116</c:v>
                </c:pt>
                <c:pt idx="4">
                  <c:v>0.46937639198218262</c:v>
                </c:pt>
              </c:numCache>
            </c:numRef>
          </c:val>
          <c:extLst>
            <c:ext xmlns:c16="http://schemas.microsoft.com/office/drawing/2014/chart" uri="{C3380CC4-5D6E-409C-BE32-E72D297353CC}">
              <c16:uniqueId val="{00000006-1332-4F6C-9D2C-A0D554F11944}"/>
            </c:ext>
          </c:extLst>
        </c:ser>
        <c:ser>
          <c:idx val="7"/>
          <c:order val="7"/>
          <c:tx>
            <c:strRef>
              <c:f>'Blad1 (3)'!$I$5</c:f>
              <c:strCache>
                <c:ptCount val="1"/>
                <c:pt idx="0">
                  <c:v>Proche/Moyen-Orient</c:v>
                </c:pt>
              </c:strCache>
            </c:strRef>
          </c:tx>
          <c:spPr>
            <a:solidFill>
              <a:schemeClr val="accent2">
                <a:lumMod val="60000"/>
              </a:schemeClr>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(3)'!$I$6:$I$10</c:f>
              <c:numCache>
                <c:formatCode>0.0%</c:formatCode>
                <c:ptCount val="5"/>
                <c:pt idx="0">
                  <c:v>0.24834276475343572</c:v>
                </c:pt>
                <c:pt idx="1">
                  <c:v>0.3827660723933009</c:v>
                </c:pt>
                <c:pt idx="2">
                  <c:v>0.42650521358896737</c:v>
                </c:pt>
                <c:pt idx="3">
                  <c:v>0.41328413284132842</c:v>
                </c:pt>
                <c:pt idx="4">
                  <c:v>0.50186467767714438</c:v>
                </c:pt>
              </c:numCache>
            </c:numRef>
          </c:val>
          <c:extLst>
            <c:ext xmlns:c16="http://schemas.microsoft.com/office/drawing/2014/chart" uri="{C3380CC4-5D6E-409C-BE32-E72D297353CC}">
              <c16:uniqueId val="{00000007-1332-4F6C-9D2C-A0D554F11944}"/>
            </c:ext>
          </c:extLst>
        </c:ser>
        <c:ser>
          <c:idx val="8"/>
          <c:order val="8"/>
          <c:tx>
            <c:strRef>
              <c:f>'Blad1 (3)'!$J$5</c:f>
              <c:strCache>
                <c:ptCount val="1"/>
                <c:pt idx="0">
                  <c:v>Océanie/Extrême-Orient</c:v>
                </c:pt>
              </c:strCache>
            </c:strRef>
          </c:tx>
          <c:spPr>
            <a:solidFill>
              <a:schemeClr val="accent3">
                <a:lumMod val="60000"/>
              </a:schemeClr>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(3)'!$J$6:$J$10</c:f>
              <c:numCache>
                <c:formatCode>0.0%</c:formatCode>
                <c:ptCount val="5"/>
                <c:pt idx="0">
                  <c:v>0.5012357884330203</c:v>
                </c:pt>
                <c:pt idx="1">
                  <c:v>0.33950086058519802</c:v>
                </c:pt>
                <c:pt idx="2">
                  <c:v>0.45057128663686041</c:v>
                </c:pt>
                <c:pt idx="3">
                  <c:v>0.38086576937068023</c:v>
                </c:pt>
                <c:pt idx="4">
                  <c:v>0.35415079969535412</c:v>
                </c:pt>
              </c:numCache>
            </c:numRef>
          </c:val>
          <c:extLst>
            <c:ext xmlns:c16="http://schemas.microsoft.com/office/drawing/2014/chart" uri="{C3380CC4-5D6E-409C-BE32-E72D297353CC}">
              <c16:uniqueId val="{00000008-1332-4F6C-9D2C-A0D554F11944}"/>
            </c:ext>
          </c:extLst>
        </c:ser>
        <c:ser>
          <c:idx val="9"/>
          <c:order val="9"/>
          <c:tx>
            <c:strRef>
              <c:f>'Blad1 (3)'!$K$5</c:f>
              <c:strCache>
                <c:ptCount val="1"/>
                <c:pt idx="0">
                  <c:v>Autre Asiatique</c:v>
                </c:pt>
              </c:strCache>
            </c:strRef>
          </c:tx>
          <c:spPr>
            <a:solidFill>
              <a:schemeClr val="accent4">
                <a:lumMod val="60000"/>
              </a:schemeClr>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(3)'!$K$6:$K$10</c:f>
              <c:numCache>
                <c:formatCode>0.0%</c:formatCode>
                <c:ptCount val="5"/>
                <c:pt idx="0">
                  <c:v>0.48832057994361661</c:v>
                </c:pt>
                <c:pt idx="1">
                  <c:v>0.51845684152095473</c:v>
                </c:pt>
                <c:pt idx="2">
                  <c:v>0.53549600376116591</c:v>
                </c:pt>
                <c:pt idx="3">
                  <c:v>0.54803040774015199</c:v>
                </c:pt>
                <c:pt idx="4">
                  <c:v>0.58723623262995372</c:v>
                </c:pt>
              </c:numCache>
            </c:numRef>
          </c:val>
          <c:extLst>
            <c:ext xmlns:c16="http://schemas.microsoft.com/office/drawing/2014/chart" uri="{C3380CC4-5D6E-409C-BE32-E72D297353CC}">
              <c16:uniqueId val="{00000009-1332-4F6C-9D2C-A0D554F11944}"/>
            </c:ext>
          </c:extLst>
        </c:ser>
        <c:ser>
          <c:idx val="10"/>
          <c:order val="10"/>
          <c:tx>
            <c:strRef>
              <c:f>'Blad1 (3)'!$L$5</c:f>
              <c:strCache>
                <c:ptCount val="1"/>
                <c:pt idx="0">
                  <c:v>Sud/Centre-Américain</c:v>
                </c:pt>
              </c:strCache>
            </c:strRef>
          </c:tx>
          <c:spPr>
            <a:solidFill>
              <a:schemeClr val="accent5">
                <a:lumMod val="60000"/>
              </a:schemeClr>
            </a:solidFill>
            <a:ln>
              <a:noFill/>
            </a:ln>
            <a:effectLst/>
          </c:spPr>
          <c:invertIfNegative val="0"/>
          <c:cat>
            <c:strRef>
              <c:f>'Blad1 (3)'!$A$6:$A$10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(3)'!$L$6:$L$10</c:f>
              <c:numCache>
                <c:formatCode>0.0%</c:formatCode>
                <c:ptCount val="5"/>
                <c:pt idx="0">
                  <c:v>0.62954596792410211</c:v>
                </c:pt>
                <c:pt idx="1">
                  <c:v>0.58041490073611424</c:v>
                </c:pt>
                <c:pt idx="2">
                  <c:v>0.58203260492542486</c:v>
                </c:pt>
                <c:pt idx="3">
                  <c:v>0.51744568795260037</c:v>
                </c:pt>
                <c:pt idx="4">
                  <c:v>0.57370961752692162</c:v>
                </c:pt>
              </c:numCache>
            </c:numRef>
          </c:val>
          <c:extLst>
            <c:ext xmlns:c16="http://schemas.microsoft.com/office/drawing/2014/chart" uri="{C3380CC4-5D6E-409C-BE32-E72D297353CC}">
              <c16:uniqueId val="{0000000A-1332-4F6C-9D2C-A0D554F11944}"/>
            </c:ext>
          </c:extLst>
        </c:ser>
        <c:dLbls>
          <c:showLegendKey val="0"/>
          <c:showVal val="0"/>
          <c:showCatName val="0"/>
          <c:showSerName val="0"/>
          <c:showPercent val="0"/>
          <c:showBubbleSize val="0"/>
        </c:dLbls>
        <c:gapWidth val="219"/>
        <c:overlap val="-27"/>
        <c:axId val="665997816"/>
        <c:axId val="665998144"/>
      </c:barChart>
      <c:catAx>
        <c:axId val="665997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665998144"/>
        <c:crosses val="autoZero"/>
        <c:auto val="1"/>
        <c:lblAlgn val="ctr"/>
        <c:lblOffset val="100"/>
        <c:noMultiLvlLbl val="0"/>
      </c:catAx>
      <c:valAx>
        <c:axId val="66599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665997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 (4)'!$B$5</c:f>
              <c:strCache>
                <c:ptCount val="1"/>
                <c:pt idx="0">
                  <c:v>Belge</c:v>
                </c:pt>
              </c:strCache>
            </c:strRef>
          </c:tx>
          <c:spPr>
            <a:solidFill>
              <a:schemeClr val="accent1"/>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(4)'!$B$6:$B$10</c:f>
              <c:numCache>
                <c:formatCode>0.0%</c:formatCode>
                <c:ptCount val="5"/>
                <c:pt idx="0">
                  <c:v>6.3479555205323529E-2</c:v>
                </c:pt>
                <c:pt idx="1">
                  <c:v>6.8859136789768474E-2</c:v>
                </c:pt>
                <c:pt idx="2">
                  <c:v>6.0048796475000908E-2</c:v>
                </c:pt>
                <c:pt idx="3">
                  <c:v>5.5579414501467327E-2</c:v>
                </c:pt>
                <c:pt idx="4">
                  <c:v>4.6536420885605195E-2</c:v>
                </c:pt>
              </c:numCache>
            </c:numRef>
          </c:val>
          <c:extLst>
            <c:ext xmlns:c16="http://schemas.microsoft.com/office/drawing/2014/chart" uri="{C3380CC4-5D6E-409C-BE32-E72D297353CC}">
              <c16:uniqueId val="{00000000-0E1C-45B4-BF73-DE1927394FE3}"/>
            </c:ext>
          </c:extLst>
        </c:ser>
        <c:ser>
          <c:idx val="1"/>
          <c:order val="1"/>
          <c:tx>
            <c:strRef>
              <c:f>'Blad1 (4)'!$C$5</c:f>
              <c:strCache>
                <c:ptCount val="1"/>
                <c:pt idx="0">
                  <c:v>UE-14</c:v>
                </c:pt>
              </c:strCache>
            </c:strRef>
          </c:tx>
          <c:spPr>
            <a:solidFill>
              <a:schemeClr val="accent2"/>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(4)'!$C$6:$C$10</c:f>
              <c:numCache>
                <c:formatCode>0.0%</c:formatCode>
                <c:ptCount val="5"/>
                <c:pt idx="0">
                  <c:v>7.4036136007966991E-2</c:v>
                </c:pt>
                <c:pt idx="1">
                  <c:v>5.750245103627534E-2</c:v>
                </c:pt>
                <c:pt idx="2">
                  <c:v>5.8573180408281036E-2</c:v>
                </c:pt>
                <c:pt idx="3">
                  <c:v>3.7425905744132265E-2</c:v>
                </c:pt>
                <c:pt idx="4">
                  <c:v>3.4113507725256231E-2</c:v>
                </c:pt>
              </c:numCache>
            </c:numRef>
          </c:val>
          <c:extLst>
            <c:ext xmlns:c16="http://schemas.microsoft.com/office/drawing/2014/chart" uri="{C3380CC4-5D6E-409C-BE32-E72D297353CC}">
              <c16:uniqueId val="{00000001-0E1C-45B4-BF73-DE1927394FE3}"/>
            </c:ext>
          </c:extLst>
        </c:ser>
        <c:ser>
          <c:idx val="2"/>
          <c:order val="2"/>
          <c:tx>
            <c:strRef>
              <c:f>'Blad1 (4)'!$D$5</c:f>
              <c:strCache>
                <c:ptCount val="1"/>
                <c:pt idx="0">
                  <c:v>UE-13</c:v>
                </c:pt>
              </c:strCache>
            </c:strRef>
          </c:tx>
          <c:spPr>
            <a:solidFill>
              <a:schemeClr val="accent3"/>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(4)'!$D$6:$D$10</c:f>
              <c:numCache>
                <c:formatCode>0.0%</c:formatCode>
                <c:ptCount val="5"/>
                <c:pt idx="0">
                  <c:v>3.4669517192232317E-2</c:v>
                </c:pt>
                <c:pt idx="1">
                  <c:v>3.2475115386754155E-2</c:v>
                </c:pt>
                <c:pt idx="2">
                  <c:v>2.5792188651436992E-2</c:v>
                </c:pt>
                <c:pt idx="3">
                  <c:v>2.6730790739290907E-2</c:v>
                </c:pt>
                <c:pt idx="4">
                  <c:v>2.8132662279003743E-2</c:v>
                </c:pt>
              </c:numCache>
            </c:numRef>
          </c:val>
          <c:extLst>
            <c:ext xmlns:c16="http://schemas.microsoft.com/office/drawing/2014/chart" uri="{C3380CC4-5D6E-409C-BE32-E72D297353CC}">
              <c16:uniqueId val="{00000002-0E1C-45B4-BF73-DE1927394FE3}"/>
            </c:ext>
          </c:extLst>
        </c:ser>
        <c:ser>
          <c:idx val="3"/>
          <c:order val="3"/>
          <c:tx>
            <c:strRef>
              <c:f>'Blad1 (4)'!$E$5</c:f>
              <c:strCache>
                <c:ptCount val="1"/>
                <c:pt idx="0">
                  <c:v>Candidat UE</c:v>
                </c:pt>
              </c:strCache>
            </c:strRef>
          </c:tx>
          <c:spPr>
            <a:solidFill>
              <a:schemeClr val="accent4"/>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(4)'!$E$6:$E$10</c:f>
              <c:numCache>
                <c:formatCode>0.0%</c:formatCode>
                <c:ptCount val="5"/>
                <c:pt idx="0">
                  <c:v>0.1114999054284093</c:v>
                </c:pt>
                <c:pt idx="1">
                  <c:v>0.10568756047736802</c:v>
                </c:pt>
                <c:pt idx="2">
                  <c:v>0.10465819721718088</c:v>
                </c:pt>
                <c:pt idx="3">
                  <c:v>6.7567567567567571E-2</c:v>
                </c:pt>
                <c:pt idx="4">
                  <c:v>7.1222329162656403E-2</c:v>
                </c:pt>
              </c:numCache>
            </c:numRef>
          </c:val>
          <c:extLst>
            <c:ext xmlns:c16="http://schemas.microsoft.com/office/drawing/2014/chart" uri="{C3380CC4-5D6E-409C-BE32-E72D297353CC}">
              <c16:uniqueId val="{00000003-0E1C-45B4-BF73-DE1927394FE3}"/>
            </c:ext>
          </c:extLst>
        </c:ser>
        <c:ser>
          <c:idx val="4"/>
          <c:order val="4"/>
          <c:tx>
            <c:strRef>
              <c:f>'Blad1 (4)'!$F$5</c:f>
              <c:strCache>
                <c:ptCount val="1"/>
                <c:pt idx="0">
                  <c:v>Autre Européen</c:v>
                </c:pt>
              </c:strCache>
            </c:strRef>
          </c:tx>
          <c:spPr>
            <a:solidFill>
              <a:schemeClr val="accent5"/>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(4)'!$F$6:$F$10</c:f>
              <c:numCache>
                <c:formatCode>0.0%</c:formatCode>
                <c:ptCount val="5"/>
                <c:pt idx="0">
                  <c:v>9.0339127956682821E-2</c:v>
                </c:pt>
                <c:pt idx="1">
                  <c:v>9.0598544482400123E-2</c:v>
                </c:pt>
                <c:pt idx="2">
                  <c:v>8.4413933384185097E-2</c:v>
                </c:pt>
                <c:pt idx="3">
                  <c:v>6.9495870122472228E-2</c:v>
                </c:pt>
                <c:pt idx="4">
                  <c:v>6.3194444444444442E-2</c:v>
                </c:pt>
              </c:numCache>
            </c:numRef>
          </c:val>
          <c:extLst>
            <c:ext xmlns:c16="http://schemas.microsoft.com/office/drawing/2014/chart" uri="{C3380CC4-5D6E-409C-BE32-E72D297353CC}">
              <c16:uniqueId val="{00000004-0E1C-45B4-BF73-DE1927394FE3}"/>
            </c:ext>
          </c:extLst>
        </c:ser>
        <c:ser>
          <c:idx val="5"/>
          <c:order val="5"/>
          <c:tx>
            <c:strRef>
              <c:f>'Blad1 (4)'!$G$5</c:f>
              <c:strCache>
                <c:ptCount val="1"/>
                <c:pt idx="0">
                  <c:v>Maghrébin</c:v>
                </c:pt>
              </c:strCache>
            </c:strRef>
          </c:tx>
          <c:spPr>
            <a:solidFill>
              <a:schemeClr val="accent6"/>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(4)'!$G$6:$G$10</c:f>
              <c:numCache>
                <c:formatCode>0.0%</c:formatCode>
                <c:ptCount val="5"/>
                <c:pt idx="0">
                  <c:v>0.11682747004329132</c:v>
                </c:pt>
                <c:pt idx="1">
                  <c:v>0.12098397969009893</c:v>
                </c:pt>
                <c:pt idx="2">
                  <c:v>0.11290005890437856</c:v>
                </c:pt>
                <c:pt idx="3">
                  <c:v>0.11867290514674607</c:v>
                </c:pt>
                <c:pt idx="4">
                  <c:v>0.10256030782891816</c:v>
                </c:pt>
              </c:numCache>
            </c:numRef>
          </c:val>
          <c:extLst>
            <c:ext xmlns:c16="http://schemas.microsoft.com/office/drawing/2014/chart" uri="{C3380CC4-5D6E-409C-BE32-E72D297353CC}">
              <c16:uniqueId val="{00000005-0E1C-45B4-BF73-DE1927394FE3}"/>
            </c:ext>
          </c:extLst>
        </c:ser>
        <c:ser>
          <c:idx val="6"/>
          <c:order val="6"/>
          <c:tx>
            <c:strRef>
              <c:f>'Blad1 (4)'!$H$5</c:f>
              <c:strCache>
                <c:ptCount val="1"/>
                <c:pt idx="0">
                  <c:v>Afrique subsaharienne</c:v>
                </c:pt>
              </c:strCache>
            </c:strRef>
          </c:tx>
          <c:spPr>
            <a:solidFill>
              <a:schemeClr val="accent1">
                <a:lumMod val="60000"/>
              </a:schemeClr>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(4)'!$H$6:$H$10</c:f>
              <c:numCache>
                <c:formatCode>0.0%</c:formatCode>
                <c:ptCount val="5"/>
                <c:pt idx="0">
                  <c:v>0.12468322351748606</c:v>
                </c:pt>
                <c:pt idx="1">
                  <c:v>0.13684815216697518</c:v>
                </c:pt>
                <c:pt idx="2">
                  <c:v>0.10912626078502856</c:v>
                </c:pt>
                <c:pt idx="3">
                  <c:v>0.11748108246761575</c:v>
                </c:pt>
                <c:pt idx="4">
                  <c:v>0.10565971613807605</c:v>
                </c:pt>
              </c:numCache>
            </c:numRef>
          </c:val>
          <c:extLst>
            <c:ext xmlns:c16="http://schemas.microsoft.com/office/drawing/2014/chart" uri="{C3380CC4-5D6E-409C-BE32-E72D297353CC}">
              <c16:uniqueId val="{00000006-0E1C-45B4-BF73-DE1927394FE3}"/>
            </c:ext>
          </c:extLst>
        </c:ser>
        <c:ser>
          <c:idx val="7"/>
          <c:order val="7"/>
          <c:tx>
            <c:strRef>
              <c:f>'Blad1 (4)'!$I$5</c:f>
              <c:strCache>
                <c:ptCount val="1"/>
                <c:pt idx="0">
                  <c:v>Proche/Moyen-Orient</c:v>
                </c:pt>
              </c:strCache>
            </c:strRef>
          </c:tx>
          <c:spPr>
            <a:solidFill>
              <a:schemeClr val="accent2">
                <a:lumMod val="60000"/>
              </a:schemeClr>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(4)'!$I$6:$I$10</c:f>
              <c:numCache>
                <c:formatCode>0.0%</c:formatCode>
                <c:ptCount val="5"/>
                <c:pt idx="0">
                  <c:v>5.2302531259530348E-2</c:v>
                </c:pt>
                <c:pt idx="1">
                  <c:v>7.6744784960082413E-2</c:v>
                </c:pt>
                <c:pt idx="2">
                  <c:v>9.2450415866922583E-2</c:v>
                </c:pt>
                <c:pt idx="3">
                  <c:v>6.6141732283464566E-2</c:v>
                </c:pt>
                <c:pt idx="4">
                  <c:v>6.1287027579162413E-2</c:v>
                </c:pt>
              </c:numCache>
            </c:numRef>
          </c:val>
          <c:extLst>
            <c:ext xmlns:c16="http://schemas.microsoft.com/office/drawing/2014/chart" uri="{C3380CC4-5D6E-409C-BE32-E72D297353CC}">
              <c16:uniqueId val="{00000007-0E1C-45B4-BF73-DE1927394FE3}"/>
            </c:ext>
          </c:extLst>
        </c:ser>
        <c:ser>
          <c:idx val="8"/>
          <c:order val="8"/>
          <c:tx>
            <c:strRef>
              <c:f>'Blad1 (4)'!$J$5</c:f>
              <c:strCache>
                <c:ptCount val="1"/>
                <c:pt idx="0">
                  <c:v>Océanie/Extrême-Orient</c:v>
                </c:pt>
              </c:strCache>
            </c:strRef>
          </c:tx>
          <c:spPr>
            <a:solidFill>
              <a:schemeClr val="accent3">
                <a:lumMod val="60000"/>
              </a:schemeClr>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(4)'!$J$6:$J$10</c:f>
              <c:numCache>
                <c:formatCode>0.0%</c:formatCode>
                <c:ptCount val="5"/>
                <c:pt idx="0">
                  <c:v>2.8297362110311752E-2</c:v>
                </c:pt>
                <c:pt idx="1">
                  <c:v>2.1321961620469083E-2</c:v>
                </c:pt>
                <c:pt idx="2">
                  <c:v>3.2289628180039137E-2</c:v>
                </c:pt>
                <c:pt idx="3">
                  <c:v>6.1217736598279282E-2</c:v>
                </c:pt>
                <c:pt idx="4">
                  <c:v>1.525297619047619E-2</c:v>
                </c:pt>
              </c:numCache>
            </c:numRef>
          </c:val>
          <c:extLst>
            <c:ext xmlns:c16="http://schemas.microsoft.com/office/drawing/2014/chart" uri="{C3380CC4-5D6E-409C-BE32-E72D297353CC}">
              <c16:uniqueId val="{00000008-0E1C-45B4-BF73-DE1927394FE3}"/>
            </c:ext>
          </c:extLst>
        </c:ser>
        <c:ser>
          <c:idx val="9"/>
          <c:order val="9"/>
          <c:tx>
            <c:strRef>
              <c:f>'Blad1 (4)'!$K$5</c:f>
              <c:strCache>
                <c:ptCount val="1"/>
                <c:pt idx="0">
                  <c:v>Autre Asiatique</c:v>
                </c:pt>
              </c:strCache>
            </c:strRef>
          </c:tx>
          <c:spPr>
            <a:solidFill>
              <a:schemeClr val="accent4">
                <a:lumMod val="60000"/>
              </a:schemeClr>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(4)'!$K$6:$K$10</c:f>
              <c:numCache>
                <c:formatCode>0.0%</c:formatCode>
                <c:ptCount val="5"/>
                <c:pt idx="0">
                  <c:v>7.0541005543873062E-2</c:v>
                </c:pt>
                <c:pt idx="1">
                  <c:v>7.1827613727055067E-2</c:v>
                </c:pt>
                <c:pt idx="2">
                  <c:v>6.3484916704187308E-2</c:v>
                </c:pt>
                <c:pt idx="3">
                  <c:v>2.2604951560818085E-2</c:v>
                </c:pt>
                <c:pt idx="4">
                  <c:v>5.4160512063023143E-2</c:v>
                </c:pt>
              </c:numCache>
            </c:numRef>
          </c:val>
          <c:extLst>
            <c:ext xmlns:c16="http://schemas.microsoft.com/office/drawing/2014/chart" uri="{C3380CC4-5D6E-409C-BE32-E72D297353CC}">
              <c16:uniqueId val="{00000009-0E1C-45B4-BF73-DE1927394FE3}"/>
            </c:ext>
          </c:extLst>
        </c:ser>
        <c:ser>
          <c:idx val="10"/>
          <c:order val="10"/>
          <c:tx>
            <c:strRef>
              <c:f>'Blad1 (4)'!$L$5</c:f>
              <c:strCache>
                <c:ptCount val="1"/>
                <c:pt idx="0">
                  <c:v>Nord-Américain</c:v>
                </c:pt>
              </c:strCache>
            </c:strRef>
          </c:tx>
          <c:spPr>
            <a:solidFill>
              <a:schemeClr val="accent5">
                <a:lumMod val="60000"/>
              </a:schemeClr>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(4)'!$L$6:$L$10</c:f>
              <c:numCache>
                <c:formatCode>0.0%</c:formatCode>
                <c:ptCount val="5"/>
                <c:pt idx="0">
                  <c:v>3.4739454094292806E-2</c:v>
                </c:pt>
                <c:pt idx="1">
                  <c:v>3.6312849162011177E-2</c:v>
                </c:pt>
                <c:pt idx="2">
                  <c:v>2.8680688336520075E-2</c:v>
                </c:pt>
                <c:pt idx="3">
                  <c:v>1.1355571327182399E-2</c:v>
                </c:pt>
                <c:pt idx="4">
                  <c:v>1.5991471215351813E-2</c:v>
                </c:pt>
              </c:numCache>
            </c:numRef>
          </c:val>
          <c:extLst>
            <c:ext xmlns:c16="http://schemas.microsoft.com/office/drawing/2014/chart" uri="{C3380CC4-5D6E-409C-BE32-E72D297353CC}">
              <c16:uniqueId val="{0000000A-0E1C-45B4-BF73-DE1927394FE3}"/>
            </c:ext>
          </c:extLst>
        </c:ser>
        <c:ser>
          <c:idx val="11"/>
          <c:order val="11"/>
          <c:tx>
            <c:strRef>
              <c:f>'Blad1 (4)'!$M$5</c:f>
              <c:strCache>
                <c:ptCount val="1"/>
                <c:pt idx="0">
                  <c:v>Sud/Centre-Américain</c:v>
                </c:pt>
              </c:strCache>
            </c:strRef>
          </c:tx>
          <c:spPr>
            <a:solidFill>
              <a:schemeClr val="accent6">
                <a:lumMod val="60000"/>
              </a:schemeClr>
            </a:solidFill>
            <a:ln>
              <a:noFill/>
            </a:ln>
            <a:effectLst/>
          </c:spPr>
          <c:invertIfNegative val="0"/>
          <c:cat>
            <c:strRef>
              <c:f>'Blad1 (4)'!$A$6:$A$10</c:f>
              <c:strCache>
                <c:ptCount val="5"/>
                <c:pt idx="0">
                  <c:v>Bruxelles - très bas revenus</c:v>
                </c:pt>
                <c:pt idx="1">
                  <c:v>Bruxelles - bas revenus</c:v>
                </c:pt>
                <c:pt idx="2">
                  <c:v>Bruxelles - revenus moyens</c:v>
                </c:pt>
                <c:pt idx="3">
                  <c:v>Bruxelles - revenus élevés</c:v>
                </c:pt>
                <c:pt idx="4">
                  <c:v>Bruxelles - revenus très élevés</c:v>
                </c:pt>
              </c:strCache>
            </c:strRef>
          </c:cat>
          <c:val>
            <c:numRef>
              <c:f>'Blad1 (4)'!$M$6:$M$10</c:f>
              <c:numCache>
                <c:formatCode>0.0%</c:formatCode>
                <c:ptCount val="5"/>
                <c:pt idx="0">
                  <c:v>5.8798003905402477E-2</c:v>
                </c:pt>
                <c:pt idx="1">
                  <c:v>7.3081081081081078E-2</c:v>
                </c:pt>
                <c:pt idx="2">
                  <c:v>6.5341865948130684E-2</c:v>
                </c:pt>
                <c:pt idx="3">
                  <c:v>6.1459667093469908E-2</c:v>
                </c:pt>
                <c:pt idx="4">
                  <c:v>6.3480741797432239E-2</c:v>
                </c:pt>
              </c:numCache>
            </c:numRef>
          </c:val>
          <c:extLst>
            <c:ext xmlns:c16="http://schemas.microsoft.com/office/drawing/2014/chart" uri="{C3380CC4-5D6E-409C-BE32-E72D297353CC}">
              <c16:uniqueId val="{0000000B-0E1C-45B4-BF73-DE1927394FE3}"/>
            </c:ext>
          </c:extLst>
        </c:ser>
        <c:dLbls>
          <c:showLegendKey val="0"/>
          <c:showVal val="0"/>
          <c:showCatName val="0"/>
          <c:showSerName val="0"/>
          <c:showPercent val="0"/>
          <c:showBubbleSize val="0"/>
        </c:dLbls>
        <c:gapWidth val="219"/>
        <c:overlap val="-27"/>
        <c:axId val="744944576"/>
        <c:axId val="744945232"/>
      </c:barChart>
      <c:catAx>
        <c:axId val="74494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44945232"/>
        <c:crosses val="autoZero"/>
        <c:auto val="1"/>
        <c:lblAlgn val="ctr"/>
        <c:lblOffset val="100"/>
        <c:noMultiLvlLbl val="0"/>
      </c:catAx>
      <c:valAx>
        <c:axId val="744945232"/>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4494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09C3F-EDBB-B04A-98A8-C3D4D6997D47}" type="datetimeFigureOut">
              <a:rPr lang="en-BE" smtClean="0"/>
              <a:t>11/30/2022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9B669-4163-A942-A15F-ABAE585B9C25}" type="slidenum">
              <a:rPr lang="en-BE" smtClean="0"/>
              <a:t>‹nr.›</a:t>
            </a:fld>
            <a:endParaRPr lang="en-BE"/>
          </a:p>
        </p:txBody>
      </p:sp>
    </p:spTree>
    <p:extLst>
      <p:ext uri="{BB962C8B-B14F-4D97-AF65-F5344CB8AC3E}">
        <p14:creationId xmlns:p14="http://schemas.microsoft.com/office/powerpoint/2010/main" val="37398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659B669-4163-A942-A15F-ABAE585B9C25}" type="slidenum">
              <a:rPr lang="en-BE" smtClean="0"/>
              <a:t>1</a:t>
            </a:fld>
            <a:endParaRPr lang="en-BE"/>
          </a:p>
        </p:txBody>
      </p:sp>
    </p:spTree>
    <p:extLst>
      <p:ext uri="{BB962C8B-B14F-4D97-AF65-F5344CB8AC3E}">
        <p14:creationId xmlns:p14="http://schemas.microsoft.com/office/powerpoint/2010/main" val="420070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Verschillen tussen de personen van Belgische origine zeer klein, maar tussen vreemde origines groot. Rekening houden met EU-ambtenaren bij EU-origines! Kan oplopen tot 10%!</a:t>
            </a:r>
          </a:p>
        </p:txBody>
      </p:sp>
      <p:sp>
        <p:nvSpPr>
          <p:cNvPr id="4" name="Tijdelijke aanduiding voor dianummer 3"/>
          <p:cNvSpPr>
            <a:spLocks noGrp="1"/>
          </p:cNvSpPr>
          <p:nvPr>
            <p:ph type="sldNum" sz="quarter" idx="5"/>
          </p:nvPr>
        </p:nvSpPr>
        <p:spPr/>
        <p:txBody>
          <a:bodyPr/>
          <a:lstStyle/>
          <a:p>
            <a:fld id="{4659B669-4163-A942-A15F-ABAE585B9C25}" type="slidenum">
              <a:rPr lang="en-BE" smtClean="0"/>
              <a:t>12</a:t>
            </a:fld>
            <a:endParaRPr lang="en-BE"/>
          </a:p>
        </p:txBody>
      </p:sp>
    </p:spTree>
    <p:extLst>
      <p:ext uri="{BB962C8B-B14F-4D97-AF65-F5344CB8AC3E}">
        <p14:creationId xmlns:p14="http://schemas.microsoft.com/office/powerpoint/2010/main" val="46958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659B669-4163-A942-A15F-ABAE585B9C25}" type="slidenum">
              <a:rPr lang="en-BE" smtClean="0"/>
              <a:t>13</a:t>
            </a:fld>
            <a:endParaRPr lang="en-BE"/>
          </a:p>
        </p:txBody>
      </p:sp>
    </p:spTree>
    <p:extLst>
      <p:ext uri="{BB962C8B-B14F-4D97-AF65-F5344CB8AC3E}">
        <p14:creationId xmlns:p14="http://schemas.microsoft.com/office/powerpoint/2010/main" val="51763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a:t>Nog</a:t>
            </a:r>
            <a:r>
              <a:rPr lang="fr-BE" dirty="0"/>
              <a:t> </a:t>
            </a:r>
            <a:r>
              <a:rPr lang="fr-BE" dirty="0" err="1"/>
              <a:t>een</a:t>
            </a:r>
            <a:r>
              <a:rPr lang="fr-BE" dirty="0"/>
              <a:t> </a:t>
            </a:r>
            <a:r>
              <a:rPr lang="fr-BE" dirty="0" err="1"/>
              <a:t>aantal</a:t>
            </a:r>
            <a:r>
              <a:rPr lang="fr-BE" dirty="0"/>
              <a:t> </a:t>
            </a:r>
            <a:r>
              <a:rPr lang="fr-BE" dirty="0" err="1"/>
              <a:t>interessante</a:t>
            </a:r>
            <a:r>
              <a:rPr lang="fr-BE" dirty="0"/>
              <a:t> </a:t>
            </a:r>
            <a:r>
              <a:rPr lang="fr-BE" dirty="0" err="1"/>
              <a:t>resultaten</a:t>
            </a:r>
            <a:r>
              <a:rPr lang="fr-BE" dirty="0"/>
              <a:t> over de monitoring (met </a:t>
            </a:r>
            <a:r>
              <a:rPr lang="fr-BE" dirty="0" err="1"/>
              <a:t>helaas</a:t>
            </a:r>
            <a:r>
              <a:rPr lang="fr-BE" dirty="0"/>
              <a:t> te </a:t>
            </a:r>
            <a:r>
              <a:rPr lang="fr-BE" dirty="0" err="1"/>
              <a:t>kleine</a:t>
            </a:r>
            <a:r>
              <a:rPr lang="fr-BE" dirty="0"/>
              <a:t> </a:t>
            </a:r>
            <a:r>
              <a:rPr lang="fr-BE" dirty="0" err="1"/>
              <a:t>aantallen</a:t>
            </a:r>
            <a:r>
              <a:rPr lang="fr-BE" dirty="0"/>
              <a:t> om de analyse te </a:t>
            </a:r>
            <a:r>
              <a:rPr lang="fr-BE" dirty="0" err="1"/>
              <a:t>verfijnen</a:t>
            </a:r>
            <a:r>
              <a:rPr lang="fr-BE" dirty="0"/>
              <a:t> </a:t>
            </a:r>
            <a:r>
              <a:rPr lang="fr-BE" dirty="0" err="1"/>
              <a:t>naar</a:t>
            </a:r>
            <a:r>
              <a:rPr lang="fr-BE" dirty="0"/>
              <a:t> Brussel)</a:t>
            </a:r>
          </a:p>
        </p:txBody>
      </p:sp>
      <p:sp>
        <p:nvSpPr>
          <p:cNvPr id="4" name="Espace réservé du numéro de diapositive 3"/>
          <p:cNvSpPr>
            <a:spLocks noGrp="1"/>
          </p:cNvSpPr>
          <p:nvPr>
            <p:ph type="sldNum" sz="quarter" idx="5"/>
          </p:nvPr>
        </p:nvSpPr>
        <p:spPr/>
        <p:txBody>
          <a:bodyPr/>
          <a:lstStyle/>
          <a:p>
            <a:fld id="{1AA3405D-9E54-4D56-9010-FA5AA26FCEDA}" type="slidenum">
              <a:rPr lang="nl-BE" smtClean="0"/>
              <a:t>14</a:t>
            </a:fld>
            <a:endParaRPr lang="nl-BE" dirty="0"/>
          </a:p>
        </p:txBody>
      </p:sp>
    </p:spTree>
    <p:extLst>
      <p:ext uri="{BB962C8B-B14F-4D97-AF65-F5344CB8AC3E}">
        <p14:creationId xmlns:p14="http://schemas.microsoft.com/office/powerpoint/2010/main" val="332021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VG</a:t>
            </a:r>
          </a:p>
        </p:txBody>
      </p:sp>
      <p:sp>
        <p:nvSpPr>
          <p:cNvPr id="4" name="Espace réservé du numéro de diapositive 3"/>
          <p:cNvSpPr>
            <a:spLocks noGrp="1"/>
          </p:cNvSpPr>
          <p:nvPr>
            <p:ph type="sldNum" sz="quarter" idx="5"/>
          </p:nvPr>
        </p:nvSpPr>
        <p:spPr/>
        <p:txBody>
          <a:bodyPr/>
          <a:lstStyle/>
          <a:p>
            <a:fld id="{1AA3405D-9E54-4D56-9010-FA5AA26FCEDA}" type="slidenum">
              <a:rPr lang="nl-BE" smtClean="0"/>
              <a:t>15</a:t>
            </a:fld>
            <a:endParaRPr lang="nl-BE" dirty="0"/>
          </a:p>
        </p:txBody>
      </p:sp>
    </p:spTree>
    <p:extLst>
      <p:ext uri="{BB962C8B-B14F-4D97-AF65-F5344CB8AC3E}">
        <p14:creationId xmlns:p14="http://schemas.microsoft.com/office/powerpoint/2010/main" val="290931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VG</a:t>
            </a:r>
          </a:p>
        </p:txBody>
      </p:sp>
      <p:sp>
        <p:nvSpPr>
          <p:cNvPr id="4" name="Espace réservé du numéro de diapositive 3"/>
          <p:cNvSpPr>
            <a:spLocks noGrp="1"/>
          </p:cNvSpPr>
          <p:nvPr>
            <p:ph type="sldNum" sz="quarter" idx="5"/>
          </p:nvPr>
        </p:nvSpPr>
        <p:spPr/>
        <p:txBody>
          <a:bodyPr/>
          <a:lstStyle/>
          <a:p>
            <a:fld id="{1AA3405D-9E54-4D56-9010-FA5AA26FCEDA}" type="slidenum">
              <a:rPr lang="nl-BE" smtClean="0"/>
              <a:t>16</a:t>
            </a:fld>
            <a:endParaRPr lang="nl-BE" dirty="0"/>
          </a:p>
        </p:txBody>
      </p:sp>
    </p:spTree>
    <p:extLst>
      <p:ext uri="{BB962C8B-B14F-4D97-AF65-F5344CB8AC3E}">
        <p14:creationId xmlns:p14="http://schemas.microsoft.com/office/powerpoint/2010/main" val="103447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spcBef>
                <a:spcPts val="0"/>
              </a:spcBef>
              <a:spcAft>
                <a:spcPts val="0"/>
              </a:spcAft>
              <a:buFontTx/>
              <a:buNone/>
            </a:pPr>
            <a:endParaRPr lang="en-US" sz="1800" b="0" dirty="0">
              <a:effectLst/>
              <a:latin typeface="Calibri" panose="020F0502020204030204" pitchFamily="34" charset="0"/>
            </a:endParaRPr>
          </a:p>
          <a:p>
            <a:endParaRPr lang="en-BE" dirty="0"/>
          </a:p>
        </p:txBody>
      </p:sp>
      <p:sp>
        <p:nvSpPr>
          <p:cNvPr id="4" name="Espace réservé du numéro de diapositive 3"/>
          <p:cNvSpPr>
            <a:spLocks noGrp="1"/>
          </p:cNvSpPr>
          <p:nvPr>
            <p:ph type="sldNum" sz="quarter" idx="5"/>
          </p:nvPr>
        </p:nvSpPr>
        <p:spPr/>
        <p:txBody>
          <a:bodyPr/>
          <a:lstStyle/>
          <a:p>
            <a:fld id="{B9D1983D-74FA-4D60-ABA1-BB8041EDE115}" type="slidenum">
              <a:rPr lang="nl-NL" smtClean="0"/>
              <a:t>3</a:t>
            </a:fld>
            <a:endParaRPr lang="nl-NL"/>
          </a:p>
        </p:txBody>
      </p:sp>
    </p:spTree>
    <p:extLst>
      <p:ext uri="{BB962C8B-B14F-4D97-AF65-F5344CB8AC3E}">
        <p14:creationId xmlns:p14="http://schemas.microsoft.com/office/powerpoint/2010/main" val="84751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A3405D-9E54-4D56-9010-FA5AA26FCEDA}" type="slidenum">
              <a:rPr lang="nl-BE" smtClean="0"/>
              <a:t>4</a:t>
            </a:fld>
            <a:endParaRPr lang="nl-BE" dirty="0"/>
          </a:p>
        </p:txBody>
      </p:sp>
    </p:spTree>
    <p:extLst>
      <p:ext uri="{BB962C8B-B14F-4D97-AF65-F5344CB8AC3E}">
        <p14:creationId xmlns:p14="http://schemas.microsoft.com/office/powerpoint/2010/main" val="114177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A3405D-9E54-4D56-9010-FA5AA26FCEDA}" type="slidenum">
              <a:rPr lang="nl-BE" smtClean="0"/>
              <a:t>5</a:t>
            </a:fld>
            <a:endParaRPr lang="nl-BE" dirty="0"/>
          </a:p>
        </p:txBody>
      </p:sp>
    </p:spTree>
    <p:extLst>
      <p:ext uri="{BB962C8B-B14F-4D97-AF65-F5344CB8AC3E}">
        <p14:creationId xmlns:p14="http://schemas.microsoft.com/office/powerpoint/2010/main" val="339012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A3405D-9E54-4D56-9010-FA5AA26FCEDA}" type="slidenum">
              <a:rPr lang="nl-BE" smtClean="0"/>
              <a:t>6</a:t>
            </a:fld>
            <a:endParaRPr lang="nl-BE" dirty="0"/>
          </a:p>
        </p:txBody>
      </p:sp>
    </p:spTree>
    <p:extLst>
      <p:ext uri="{BB962C8B-B14F-4D97-AF65-F5344CB8AC3E}">
        <p14:creationId xmlns:p14="http://schemas.microsoft.com/office/powerpoint/2010/main" val="375372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659B669-4163-A942-A15F-ABAE585B9C25}" type="slidenum">
              <a:rPr lang="en-BE" smtClean="0"/>
              <a:t>8</a:t>
            </a:fld>
            <a:endParaRPr lang="en-BE"/>
          </a:p>
        </p:txBody>
      </p:sp>
    </p:spTree>
    <p:extLst>
      <p:ext uri="{BB962C8B-B14F-4D97-AF65-F5344CB8AC3E}">
        <p14:creationId xmlns:p14="http://schemas.microsoft.com/office/powerpoint/2010/main" val="351456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659B669-4163-A942-A15F-ABAE585B9C25}" type="slidenum">
              <a:rPr lang="en-BE" smtClean="0"/>
              <a:t>9</a:t>
            </a:fld>
            <a:endParaRPr lang="en-BE"/>
          </a:p>
        </p:txBody>
      </p:sp>
    </p:spTree>
    <p:extLst>
      <p:ext uri="{BB962C8B-B14F-4D97-AF65-F5344CB8AC3E}">
        <p14:creationId xmlns:p14="http://schemas.microsoft.com/office/powerpoint/2010/main" val="119874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Verschillen worden voor een belangrijk deel verklaard door het opleidingsniveau: kortgeschoolden hebben een lagere werkzaamheidsgraad (en een hogere werkloosheidsgraad) dan midden- en langgeschoolden, en zoals we al zagen is het aandeel kortgeschoolden veel groter bij personen van buitenlandse origine dan bij die van Belgische origine.</a:t>
            </a:r>
          </a:p>
          <a:p>
            <a:r>
              <a:rPr lang="nl-BE" dirty="0"/>
              <a:t>We zien echter wel dat het verschil tussen de opleidingsniveaus het grootst is binnen de Belgische origine. Het voordeel dat potentieel wordt behaald door verder te studeren, is dus mogelijk wel het grootst voor hen.</a:t>
            </a:r>
          </a:p>
        </p:txBody>
      </p:sp>
      <p:sp>
        <p:nvSpPr>
          <p:cNvPr id="4" name="Tijdelijke aanduiding voor dianummer 3"/>
          <p:cNvSpPr>
            <a:spLocks noGrp="1"/>
          </p:cNvSpPr>
          <p:nvPr>
            <p:ph type="sldNum" sz="quarter" idx="5"/>
          </p:nvPr>
        </p:nvSpPr>
        <p:spPr/>
        <p:txBody>
          <a:bodyPr/>
          <a:lstStyle/>
          <a:p>
            <a:fld id="{4659B669-4163-A942-A15F-ABAE585B9C25}" type="slidenum">
              <a:rPr lang="en-BE" smtClean="0"/>
              <a:t>10</a:t>
            </a:fld>
            <a:endParaRPr lang="en-BE"/>
          </a:p>
        </p:txBody>
      </p:sp>
    </p:spTree>
    <p:extLst>
      <p:ext uri="{BB962C8B-B14F-4D97-AF65-F5344CB8AC3E}">
        <p14:creationId xmlns:p14="http://schemas.microsoft.com/office/powerpoint/2010/main" val="204012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659B669-4163-A942-A15F-ABAE585B9C25}" type="slidenum">
              <a:rPr lang="en-BE" smtClean="0"/>
              <a:t>11</a:t>
            </a:fld>
            <a:endParaRPr lang="en-BE"/>
          </a:p>
        </p:txBody>
      </p:sp>
    </p:spTree>
    <p:extLst>
      <p:ext uri="{BB962C8B-B14F-4D97-AF65-F5344CB8AC3E}">
        <p14:creationId xmlns:p14="http://schemas.microsoft.com/office/powerpoint/2010/main" val="463799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7F34-BB71-DC40-B16C-B13F09933A67}"/>
              </a:ext>
            </a:extLst>
          </p:cNvPr>
          <p:cNvSpPr>
            <a:spLocks noGrp="1"/>
          </p:cNvSpPr>
          <p:nvPr>
            <p:ph type="ctrTitle"/>
          </p:nvPr>
        </p:nvSpPr>
        <p:spPr>
          <a:xfrm>
            <a:off x="1097694" y="2003129"/>
            <a:ext cx="9144000" cy="2387600"/>
          </a:xfrm>
        </p:spPr>
        <p:txBody>
          <a:bodyPr anchor="b">
            <a:normAutofit/>
          </a:bodyPr>
          <a:lstStyle>
            <a:lvl1pPr algn="l">
              <a:defRPr sz="5400"/>
            </a:lvl1pPr>
          </a:lstStyle>
          <a:p>
            <a:r>
              <a:rPr lang="nl-NL"/>
              <a:t>Klik om stijl te bewerken</a:t>
            </a:r>
            <a:endParaRPr lang="en-BE" dirty="0"/>
          </a:p>
        </p:txBody>
      </p:sp>
      <p:sp>
        <p:nvSpPr>
          <p:cNvPr id="3" name="Subtitle 2">
            <a:extLst>
              <a:ext uri="{FF2B5EF4-FFF2-40B4-BE49-F238E27FC236}">
                <a16:creationId xmlns:a16="http://schemas.microsoft.com/office/drawing/2014/main" id="{8C6F368C-5008-E242-BEB7-03BB3EB7369D}"/>
              </a:ext>
            </a:extLst>
          </p:cNvPr>
          <p:cNvSpPr>
            <a:spLocks noGrp="1"/>
          </p:cNvSpPr>
          <p:nvPr>
            <p:ph type="subTitle" idx="1"/>
          </p:nvPr>
        </p:nvSpPr>
        <p:spPr>
          <a:xfrm>
            <a:off x="1097694" y="4434021"/>
            <a:ext cx="9144000" cy="1655762"/>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
        <p:nvSpPr>
          <p:cNvPr id="6" name="Slide Number Placeholder 5">
            <a:extLst>
              <a:ext uri="{FF2B5EF4-FFF2-40B4-BE49-F238E27FC236}">
                <a16:creationId xmlns:a16="http://schemas.microsoft.com/office/drawing/2014/main" id="{DEE3A8CC-C341-4C41-B93B-B53102567F2D}"/>
              </a:ext>
            </a:extLst>
          </p:cNvPr>
          <p:cNvSpPr>
            <a:spLocks noGrp="1"/>
          </p:cNvSpPr>
          <p:nvPr>
            <p:ph type="sldNum" sz="quarter" idx="12"/>
          </p:nvPr>
        </p:nvSpPr>
        <p:spPr/>
        <p:txBody>
          <a:bodyPr/>
          <a:lstStyle/>
          <a:p>
            <a:fld id="{E280F6CC-6784-A943-B01C-08A9FA42E5E8}" type="slidenum">
              <a:rPr lang="en-BE" smtClean="0"/>
              <a:t>‹nr.›</a:t>
            </a:fld>
            <a:endParaRPr lang="en-BE"/>
          </a:p>
        </p:txBody>
      </p:sp>
    </p:spTree>
    <p:extLst>
      <p:ext uri="{BB962C8B-B14F-4D97-AF65-F5344CB8AC3E}">
        <p14:creationId xmlns:p14="http://schemas.microsoft.com/office/powerpoint/2010/main" val="252806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4AADDB-5007-984E-A614-8965A6BC12D1}"/>
              </a:ext>
            </a:extLst>
          </p:cNvPr>
          <p:cNvSpPr>
            <a:spLocks noGrp="1"/>
          </p:cNvSpPr>
          <p:nvPr>
            <p:ph type="sldNum" sz="quarter" idx="12"/>
          </p:nvPr>
        </p:nvSpPr>
        <p:spPr/>
        <p:txBody>
          <a:bodyPr/>
          <a:lstStyle/>
          <a:p>
            <a:fld id="{E280F6CC-6784-A943-B01C-08A9FA42E5E8}" type="slidenum">
              <a:rPr lang="en-BE" smtClean="0"/>
              <a:t>‹nr.›</a:t>
            </a:fld>
            <a:endParaRPr lang="en-BE"/>
          </a:p>
        </p:txBody>
      </p:sp>
    </p:spTree>
    <p:extLst>
      <p:ext uri="{BB962C8B-B14F-4D97-AF65-F5344CB8AC3E}">
        <p14:creationId xmlns:p14="http://schemas.microsoft.com/office/powerpoint/2010/main" val="273893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B600-1561-1E40-9339-1E404EE6925C}"/>
              </a:ext>
            </a:extLst>
          </p:cNvPr>
          <p:cNvSpPr>
            <a:spLocks noGrp="1"/>
          </p:cNvSpPr>
          <p:nvPr>
            <p:ph type="title"/>
          </p:nvPr>
        </p:nvSpPr>
        <p:spPr>
          <a:xfrm>
            <a:off x="838200" y="278626"/>
            <a:ext cx="9220200" cy="1325563"/>
          </a:xfrm>
        </p:spPr>
        <p:txBody>
          <a:bodyPr/>
          <a:lstStyle/>
          <a:p>
            <a:r>
              <a:rPr lang="nl-NL"/>
              <a:t>Klik om stijl te bewerken</a:t>
            </a:r>
            <a:endParaRPr lang="en-BE" dirty="0"/>
          </a:p>
        </p:txBody>
      </p:sp>
      <p:sp>
        <p:nvSpPr>
          <p:cNvPr id="3" name="Content Placeholder 2">
            <a:extLst>
              <a:ext uri="{FF2B5EF4-FFF2-40B4-BE49-F238E27FC236}">
                <a16:creationId xmlns:a16="http://schemas.microsoft.com/office/drawing/2014/main" id="{605E339C-BB53-8C46-990B-B013F445DE0E}"/>
              </a:ext>
            </a:extLst>
          </p:cNvPr>
          <p:cNvSpPr>
            <a:spLocks noGrp="1"/>
          </p:cNvSpPr>
          <p:nvPr>
            <p:ph idx="1"/>
          </p:nvPr>
        </p:nvSpPr>
        <p:spPr>
          <a:xfrm>
            <a:off x="838200" y="1739126"/>
            <a:ext cx="10775094" cy="37472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6" name="Slide Number Placeholder 5">
            <a:extLst>
              <a:ext uri="{FF2B5EF4-FFF2-40B4-BE49-F238E27FC236}">
                <a16:creationId xmlns:a16="http://schemas.microsoft.com/office/drawing/2014/main" id="{94B45E91-0BA3-BC46-A1E6-B174BC40141F}"/>
              </a:ext>
            </a:extLst>
          </p:cNvPr>
          <p:cNvSpPr>
            <a:spLocks noGrp="1"/>
          </p:cNvSpPr>
          <p:nvPr>
            <p:ph type="sldNum" sz="quarter" idx="12"/>
          </p:nvPr>
        </p:nvSpPr>
        <p:spPr/>
        <p:txBody>
          <a:bodyPr/>
          <a:lstStyle/>
          <a:p>
            <a:fld id="{E280F6CC-6784-A943-B01C-08A9FA42E5E8}" type="slidenum">
              <a:rPr lang="en-BE" smtClean="0"/>
              <a:t>‹nr.›</a:t>
            </a:fld>
            <a:endParaRPr lang="en-BE"/>
          </a:p>
        </p:txBody>
      </p:sp>
    </p:spTree>
    <p:extLst>
      <p:ext uri="{BB962C8B-B14F-4D97-AF65-F5344CB8AC3E}">
        <p14:creationId xmlns:p14="http://schemas.microsoft.com/office/powerpoint/2010/main" val="75443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9ACF-FE41-0E4C-88D6-1AD046798B57}"/>
              </a:ext>
            </a:extLst>
          </p:cNvPr>
          <p:cNvSpPr>
            <a:spLocks noGrp="1"/>
          </p:cNvSpPr>
          <p:nvPr>
            <p:ph type="title"/>
          </p:nvPr>
        </p:nvSpPr>
        <p:spPr>
          <a:xfrm>
            <a:off x="838200" y="278626"/>
            <a:ext cx="9220200" cy="1325563"/>
          </a:xfrm>
        </p:spPr>
        <p:txBody>
          <a:bodyPr/>
          <a:lstStyle/>
          <a:p>
            <a:r>
              <a:rPr lang="nl-NL"/>
              <a:t>Klik om stijl te bewerken</a:t>
            </a:r>
            <a:endParaRPr lang="en-BE"/>
          </a:p>
        </p:txBody>
      </p:sp>
      <p:sp>
        <p:nvSpPr>
          <p:cNvPr id="5" name="Slide Number Placeholder 4">
            <a:extLst>
              <a:ext uri="{FF2B5EF4-FFF2-40B4-BE49-F238E27FC236}">
                <a16:creationId xmlns:a16="http://schemas.microsoft.com/office/drawing/2014/main" id="{4B7BDF43-3245-584E-95CE-D3053D3BA9C9}"/>
              </a:ext>
            </a:extLst>
          </p:cNvPr>
          <p:cNvSpPr>
            <a:spLocks noGrp="1"/>
          </p:cNvSpPr>
          <p:nvPr>
            <p:ph type="sldNum" sz="quarter" idx="12"/>
          </p:nvPr>
        </p:nvSpPr>
        <p:spPr/>
        <p:txBody>
          <a:bodyPr/>
          <a:lstStyle/>
          <a:p>
            <a:fld id="{E280F6CC-6784-A943-B01C-08A9FA42E5E8}" type="slidenum">
              <a:rPr lang="en-BE" smtClean="0"/>
              <a:t>‹nr.›</a:t>
            </a:fld>
            <a:endParaRPr lang="en-BE"/>
          </a:p>
        </p:txBody>
      </p:sp>
    </p:spTree>
    <p:extLst>
      <p:ext uri="{BB962C8B-B14F-4D97-AF65-F5344CB8AC3E}">
        <p14:creationId xmlns:p14="http://schemas.microsoft.com/office/powerpoint/2010/main" val="404015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BBC9-2B37-EB4C-81B9-E5632C5F2BF0}"/>
              </a:ext>
            </a:extLst>
          </p:cNvPr>
          <p:cNvSpPr>
            <a:spLocks noGrp="1"/>
          </p:cNvSpPr>
          <p:nvPr>
            <p:ph type="title"/>
          </p:nvPr>
        </p:nvSpPr>
        <p:spPr>
          <a:xfrm>
            <a:off x="1124464" y="1981588"/>
            <a:ext cx="10488829" cy="2852737"/>
          </a:xfrm>
        </p:spPr>
        <p:txBody>
          <a:bodyPr anchor="b">
            <a:normAutofit/>
          </a:bodyPr>
          <a:lstStyle>
            <a:lvl1pPr>
              <a:defRPr sz="5400"/>
            </a:lvl1pPr>
          </a:lstStyle>
          <a:p>
            <a:r>
              <a:rPr lang="nl-NL"/>
              <a:t>Klik om stijl te bewerken</a:t>
            </a:r>
            <a:endParaRPr lang="en-BE" dirty="0"/>
          </a:p>
        </p:txBody>
      </p:sp>
      <p:sp>
        <p:nvSpPr>
          <p:cNvPr id="6" name="Slide Number Placeholder 5">
            <a:extLst>
              <a:ext uri="{FF2B5EF4-FFF2-40B4-BE49-F238E27FC236}">
                <a16:creationId xmlns:a16="http://schemas.microsoft.com/office/drawing/2014/main" id="{25D00FCF-6655-0D40-BBB4-448556C9ACB6}"/>
              </a:ext>
            </a:extLst>
          </p:cNvPr>
          <p:cNvSpPr>
            <a:spLocks noGrp="1"/>
          </p:cNvSpPr>
          <p:nvPr>
            <p:ph type="sldNum" sz="quarter" idx="12"/>
          </p:nvPr>
        </p:nvSpPr>
        <p:spPr/>
        <p:txBody>
          <a:bodyPr/>
          <a:lstStyle/>
          <a:p>
            <a:fld id="{E280F6CC-6784-A943-B01C-08A9FA42E5E8}" type="slidenum">
              <a:rPr lang="en-BE" smtClean="0"/>
              <a:t>‹nr.›</a:t>
            </a:fld>
            <a:endParaRPr lang="en-BE"/>
          </a:p>
        </p:txBody>
      </p:sp>
    </p:spTree>
    <p:extLst>
      <p:ext uri="{BB962C8B-B14F-4D97-AF65-F5344CB8AC3E}">
        <p14:creationId xmlns:p14="http://schemas.microsoft.com/office/powerpoint/2010/main" val="59963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33C5-659D-5C41-9772-6A7E497A57EC}"/>
              </a:ext>
            </a:extLst>
          </p:cNvPr>
          <p:cNvSpPr>
            <a:spLocks noGrp="1"/>
          </p:cNvSpPr>
          <p:nvPr>
            <p:ph type="title"/>
          </p:nvPr>
        </p:nvSpPr>
        <p:spPr>
          <a:xfrm>
            <a:off x="838200" y="278626"/>
            <a:ext cx="10515600" cy="1325563"/>
          </a:xfrm>
        </p:spPr>
        <p:txBody>
          <a:bodyPr/>
          <a:lstStyle/>
          <a:p>
            <a:r>
              <a:rPr lang="nl-NL"/>
              <a:t>Klik om stijl te bewerken</a:t>
            </a:r>
            <a:endParaRPr lang="en-BE"/>
          </a:p>
        </p:txBody>
      </p:sp>
      <p:sp>
        <p:nvSpPr>
          <p:cNvPr id="3" name="Content Placeholder 2">
            <a:extLst>
              <a:ext uri="{FF2B5EF4-FFF2-40B4-BE49-F238E27FC236}">
                <a16:creationId xmlns:a16="http://schemas.microsoft.com/office/drawing/2014/main" id="{CB3E33BB-1829-844B-8A35-3158D2055753}"/>
              </a:ext>
            </a:extLst>
          </p:cNvPr>
          <p:cNvSpPr>
            <a:spLocks noGrp="1"/>
          </p:cNvSpPr>
          <p:nvPr>
            <p:ph sz="half" idx="1"/>
          </p:nvPr>
        </p:nvSpPr>
        <p:spPr>
          <a:xfrm>
            <a:off x="838200" y="1739126"/>
            <a:ext cx="5181600" cy="37102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4" name="Content Placeholder 3">
            <a:extLst>
              <a:ext uri="{FF2B5EF4-FFF2-40B4-BE49-F238E27FC236}">
                <a16:creationId xmlns:a16="http://schemas.microsoft.com/office/drawing/2014/main" id="{255C4D9F-719E-C742-B3EC-9C7FAC904378}"/>
              </a:ext>
            </a:extLst>
          </p:cNvPr>
          <p:cNvSpPr>
            <a:spLocks noGrp="1"/>
          </p:cNvSpPr>
          <p:nvPr>
            <p:ph sz="half" idx="2"/>
          </p:nvPr>
        </p:nvSpPr>
        <p:spPr>
          <a:xfrm>
            <a:off x="6172200" y="1739126"/>
            <a:ext cx="5181600" cy="37102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Slide Number Placeholder 6">
            <a:extLst>
              <a:ext uri="{FF2B5EF4-FFF2-40B4-BE49-F238E27FC236}">
                <a16:creationId xmlns:a16="http://schemas.microsoft.com/office/drawing/2014/main" id="{74F680DB-8735-D44E-A6E0-8830B72CE931}"/>
              </a:ext>
            </a:extLst>
          </p:cNvPr>
          <p:cNvSpPr>
            <a:spLocks noGrp="1"/>
          </p:cNvSpPr>
          <p:nvPr>
            <p:ph type="sldNum" sz="quarter" idx="12"/>
          </p:nvPr>
        </p:nvSpPr>
        <p:spPr/>
        <p:txBody>
          <a:bodyPr/>
          <a:lstStyle/>
          <a:p>
            <a:fld id="{E280F6CC-6784-A943-B01C-08A9FA42E5E8}" type="slidenum">
              <a:rPr lang="en-BE" smtClean="0"/>
              <a:t>‹nr.›</a:t>
            </a:fld>
            <a:endParaRPr lang="en-BE"/>
          </a:p>
        </p:txBody>
      </p:sp>
    </p:spTree>
    <p:extLst>
      <p:ext uri="{BB962C8B-B14F-4D97-AF65-F5344CB8AC3E}">
        <p14:creationId xmlns:p14="http://schemas.microsoft.com/office/powerpoint/2010/main" val="128705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1619-3470-6447-B217-DEEE14E12AC6}"/>
              </a:ext>
            </a:extLst>
          </p:cNvPr>
          <p:cNvSpPr>
            <a:spLocks noGrp="1"/>
          </p:cNvSpPr>
          <p:nvPr>
            <p:ph type="title"/>
          </p:nvPr>
        </p:nvSpPr>
        <p:spPr>
          <a:xfrm>
            <a:off x="839788" y="278626"/>
            <a:ext cx="10515600" cy="1325563"/>
          </a:xfrm>
        </p:spPr>
        <p:txBody>
          <a:bodyPr/>
          <a:lstStyle/>
          <a:p>
            <a:r>
              <a:rPr lang="nl-NL"/>
              <a:t>Klik om stijl te bewerken</a:t>
            </a:r>
            <a:endParaRPr lang="en-BE"/>
          </a:p>
        </p:txBody>
      </p:sp>
      <p:sp>
        <p:nvSpPr>
          <p:cNvPr id="3" name="Text Placeholder 2">
            <a:extLst>
              <a:ext uri="{FF2B5EF4-FFF2-40B4-BE49-F238E27FC236}">
                <a16:creationId xmlns:a16="http://schemas.microsoft.com/office/drawing/2014/main" id="{616591F2-54BC-1941-B2ED-0101B2DAF47E}"/>
              </a:ext>
            </a:extLst>
          </p:cNvPr>
          <p:cNvSpPr>
            <a:spLocks noGrp="1"/>
          </p:cNvSpPr>
          <p:nvPr>
            <p:ph type="body" idx="1"/>
          </p:nvPr>
        </p:nvSpPr>
        <p:spPr>
          <a:xfrm>
            <a:off x="839788" y="15946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3EAE7162-2CA9-DD4D-B6B9-B0735176F94D}"/>
              </a:ext>
            </a:extLst>
          </p:cNvPr>
          <p:cNvSpPr>
            <a:spLocks noGrp="1"/>
          </p:cNvSpPr>
          <p:nvPr>
            <p:ph sz="half" idx="2"/>
          </p:nvPr>
        </p:nvSpPr>
        <p:spPr>
          <a:xfrm>
            <a:off x="839788" y="2418576"/>
            <a:ext cx="5157787" cy="30554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ext Placeholder 4">
            <a:extLst>
              <a:ext uri="{FF2B5EF4-FFF2-40B4-BE49-F238E27FC236}">
                <a16:creationId xmlns:a16="http://schemas.microsoft.com/office/drawing/2014/main" id="{E916C6EE-A1E9-2E4A-87D1-7C93DCB3B6BF}"/>
              </a:ext>
            </a:extLst>
          </p:cNvPr>
          <p:cNvSpPr>
            <a:spLocks noGrp="1"/>
          </p:cNvSpPr>
          <p:nvPr>
            <p:ph type="body" sz="quarter" idx="3"/>
          </p:nvPr>
        </p:nvSpPr>
        <p:spPr>
          <a:xfrm>
            <a:off x="6172200" y="15946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854F374B-72D8-5847-B1DF-DB0A3CDD04D3}"/>
              </a:ext>
            </a:extLst>
          </p:cNvPr>
          <p:cNvSpPr>
            <a:spLocks noGrp="1"/>
          </p:cNvSpPr>
          <p:nvPr>
            <p:ph sz="quarter" idx="4"/>
          </p:nvPr>
        </p:nvSpPr>
        <p:spPr>
          <a:xfrm>
            <a:off x="6172200" y="2418576"/>
            <a:ext cx="5183188" cy="30554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9" name="Slide Number Placeholder 8">
            <a:extLst>
              <a:ext uri="{FF2B5EF4-FFF2-40B4-BE49-F238E27FC236}">
                <a16:creationId xmlns:a16="http://schemas.microsoft.com/office/drawing/2014/main" id="{76DBC731-58FD-6B49-BCA5-0BCF40029027}"/>
              </a:ext>
            </a:extLst>
          </p:cNvPr>
          <p:cNvSpPr>
            <a:spLocks noGrp="1"/>
          </p:cNvSpPr>
          <p:nvPr>
            <p:ph type="sldNum" sz="quarter" idx="12"/>
          </p:nvPr>
        </p:nvSpPr>
        <p:spPr/>
        <p:txBody>
          <a:bodyPr/>
          <a:lstStyle/>
          <a:p>
            <a:fld id="{E280F6CC-6784-A943-B01C-08A9FA42E5E8}" type="slidenum">
              <a:rPr lang="en-BE" smtClean="0"/>
              <a:t>‹nr.›</a:t>
            </a:fld>
            <a:endParaRPr lang="en-BE"/>
          </a:p>
        </p:txBody>
      </p:sp>
    </p:spTree>
    <p:extLst>
      <p:ext uri="{BB962C8B-B14F-4D97-AF65-F5344CB8AC3E}">
        <p14:creationId xmlns:p14="http://schemas.microsoft.com/office/powerpoint/2010/main" val="420531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67122-FB8E-6042-B7C8-AB6906D51365}"/>
              </a:ext>
            </a:extLst>
          </p:cNvPr>
          <p:cNvSpPr>
            <a:spLocks noGrp="1"/>
          </p:cNvSpPr>
          <p:nvPr>
            <p:ph type="title"/>
          </p:nvPr>
        </p:nvSpPr>
        <p:spPr>
          <a:xfrm>
            <a:off x="839788" y="987425"/>
            <a:ext cx="4053488" cy="525162"/>
          </a:xfrm>
        </p:spPr>
        <p:txBody>
          <a:bodyPr anchor="t">
            <a:normAutofit/>
          </a:bodyPr>
          <a:lstStyle>
            <a:lvl1pPr algn="l">
              <a:defRPr sz="2400"/>
            </a:lvl1pPr>
          </a:lstStyle>
          <a:p>
            <a:r>
              <a:rPr lang="nl-NL"/>
              <a:t>Klik om stijl te bewerken</a:t>
            </a:r>
            <a:endParaRPr lang="en-BE" dirty="0"/>
          </a:p>
        </p:txBody>
      </p:sp>
      <p:sp>
        <p:nvSpPr>
          <p:cNvPr id="3" name="Content Placeholder 2">
            <a:extLst>
              <a:ext uri="{FF2B5EF4-FFF2-40B4-BE49-F238E27FC236}">
                <a16:creationId xmlns:a16="http://schemas.microsoft.com/office/drawing/2014/main" id="{DC70FD0F-9F82-D841-856F-610FB34F3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ext Placeholder 3">
            <a:extLst>
              <a:ext uri="{FF2B5EF4-FFF2-40B4-BE49-F238E27FC236}">
                <a16:creationId xmlns:a16="http://schemas.microsoft.com/office/drawing/2014/main" id="{DC434829-E849-8B48-A37D-A4CCA2021803}"/>
              </a:ext>
            </a:extLst>
          </p:cNvPr>
          <p:cNvSpPr>
            <a:spLocks noGrp="1"/>
          </p:cNvSpPr>
          <p:nvPr>
            <p:ph type="body" sz="half" idx="2"/>
          </p:nvPr>
        </p:nvSpPr>
        <p:spPr>
          <a:xfrm>
            <a:off x="839788" y="1543479"/>
            <a:ext cx="40534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Slide Number Placeholder 6">
            <a:extLst>
              <a:ext uri="{FF2B5EF4-FFF2-40B4-BE49-F238E27FC236}">
                <a16:creationId xmlns:a16="http://schemas.microsoft.com/office/drawing/2014/main" id="{69721EF9-07D4-ED4D-A22C-84067095FEFA}"/>
              </a:ext>
            </a:extLst>
          </p:cNvPr>
          <p:cNvSpPr>
            <a:spLocks noGrp="1"/>
          </p:cNvSpPr>
          <p:nvPr>
            <p:ph type="sldNum" sz="quarter" idx="12"/>
          </p:nvPr>
        </p:nvSpPr>
        <p:spPr/>
        <p:txBody>
          <a:bodyPr/>
          <a:lstStyle/>
          <a:p>
            <a:fld id="{E280F6CC-6784-A943-B01C-08A9FA42E5E8}" type="slidenum">
              <a:rPr lang="en-BE" smtClean="0"/>
              <a:t>‹nr.›</a:t>
            </a:fld>
            <a:endParaRPr lang="en-BE"/>
          </a:p>
        </p:txBody>
      </p:sp>
    </p:spTree>
    <p:extLst>
      <p:ext uri="{BB962C8B-B14F-4D97-AF65-F5344CB8AC3E}">
        <p14:creationId xmlns:p14="http://schemas.microsoft.com/office/powerpoint/2010/main" val="50681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BEE2-DA3F-7E4B-B826-97A20952EC90}"/>
              </a:ext>
            </a:extLst>
          </p:cNvPr>
          <p:cNvSpPr>
            <a:spLocks noGrp="1"/>
          </p:cNvSpPr>
          <p:nvPr>
            <p:ph type="title"/>
          </p:nvPr>
        </p:nvSpPr>
        <p:spPr>
          <a:xfrm>
            <a:off x="7314259" y="3458176"/>
            <a:ext cx="4299035" cy="1600200"/>
          </a:xfrm>
        </p:spPr>
        <p:txBody>
          <a:bodyPr anchor="b">
            <a:normAutofit/>
          </a:bodyPr>
          <a:lstStyle>
            <a:lvl1pPr>
              <a:defRPr sz="2400" b="1"/>
            </a:lvl1pPr>
          </a:lstStyle>
          <a:p>
            <a:r>
              <a:rPr lang="nl-NL"/>
              <a:t>Klik om stijl te bewerken</a:t>
            </a:r>
            <a:endParaRPr lang="en-BE" dirty="0"/>
          </a:p>
        </p:txBody>
      </p:sp>
      <p:sp>
        <p:nvSpPr>
          <p:cNvPr id="3" name="Picture Placeholder 2">
            <a:extLst>
              <a:ext uri="{FF2B5EF4-FFF2-40B4-BE49-F238E27FC236}">
                <a16:creationId xmlns:a16="http://schemas.microsoft.com/office/drawing/2014/main" id="{00D51ABB-8128-6B48-A399-3DFAC0088CDE}"/>
              </a:ext>
            </a:extLst>
          </p:cNvPr>
          <p:cNvSpPr>
            <a:spLocks noGrp="1"/>
          </p:cNvSpPr>
          <p:nvPr>
            <p:ph type="pic" idx="1"/>
          </p:nvPr>
        </p:nvSpPr>
        <p:spPr>
          <a:xfrm>
            <a:off x="839788" y="5549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BE" dirty="0"/>
          </a:p>
        </p:txBody>
      </p:sp>
      <p:sp>
        <p:nvSpPr>
          <p:cNvPr id="4" name="Text Placeholder 3">
            <a:extLst>
              <a:ext uri="{FF2B5EF4-FFF2-40B4-BE49-F238E27FC236}">
                <a16:creationId xmlns:a16="http://schemas.microsoft.com/office/drawing/2014/main" id="{FD2E8243-49A0-B044-9A06-06B53CA87796}"/>
              </a:ext>
            </a:extLst>
          </p:cNvPr>
          <p:cNvSpPr>
            <a:spLocks noGrp="1"/>
          </p:cNvSpPr>
          <p:nvPr>
            <p:ph type="body" sz="half" idx="2"/>
          </p:nvPr>
        </p:nvSpPr>
        <p:spPr>
          <a:xfrm>
            <a:off x="7314259" y="5065516"/>
            <a:ext cx="4299035" cy="3630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Slide Number Placeholder 6">
            <a:extLst>
              <a:ext uri="{FF2B5EF4-FFF2-40B4-BE49-F238E27FC236}">
                <a16:creationId xmlns:a16="http://schemas.microsoft.com/office/drawing/2014/main" id="{B628D01B-47CF-4A48-ABAE-ECEA478431FF}"/>
              </a:ext>
            </a:extLst>
          </p:cNvPr>
          <p:cNvSpPr>
            <a:spLocks noGrp="1"/>
          </p:cNvSpPr>
          <p:nvPr>
            <p:ph type="sldNum" sz="quarter" idx="12"/>
          </p:nvPr>
        </p:nvSpPr>
        <p:spPr/>
        <p:txBody>
          <a:bodyPr/>
          <a:lstStyle/>
          <a:p>
            <a:fld id="{E280F6CC-6784-A943-B01C-08A9FA42E5E8}" type="slidenum">
              <a:rPr lang="en-BE" smtClean="0"/>
              <a:t>‹nr.›</a:t>
            </a:fld>
            <a:endParaRPr lang="en-BE"/>
          </a:p>
        </p:txBody>
      </p:sp>
    </p:spTree>
    <p:extLst>
      <p:ext uri="{BB962C8B-B14F-4D97-AF65-F5344CB8AC3E}">
        <p14:creationId xmlns:p14="http://schemas.microsoft.com/office/powerpoint/2010/main" val="131243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C908AF-E621-2D44-B525-1A29123F2C02}"/>
              </a:ext>
            </a:extLst>
          </p:cNvPr>
          <p:cNvSpPr>
            <a:spLocks noGrp="1"/>
          </p:cNvSpPr>
          <p:nvPr>
            <p:ph type="sldNum" sz="quarter" idx="10"/>
          </p:nvPr>
        </p:nvSpPr>
        <p:spPr/>
        <p:txBody>
          <a:bodyPr/>
          <a:lstStyle/>
          <a:p>
            <a:fld id="{E280F6CC-6784-A943-B01C-08A9FA42E5E8}" type="slidenum">
              <a:rPr lang="en-BE" smtClean="0"/>
              <a:pPr/>
              <a:t>‹nr.›</a:t>
            </a:fld>
            <a:endParaRPr lang="en-BE" dirty="0"/>
          </a:p>
        </p:txBody>
      </p:sp>
    </p:spTree>
    <p:extLst>
      <p:ext uri="{BB962C8B-B14F-4D97-AF65-F5344CB8AC3E}">
        <p14:creationId xmlns:p14="http://schemas.microsoft.com/office/powerpoint/2010/main" val="106205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189DDB-5136-0948-954A-82B1D6CB94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BE" dirty="0"/>
          </a:p>
        </p:txBody>
      </p:sp>
      <p:sp>
        <p:nvSpPr>
          <p:cNvPr id="3" name="Text Placeholder 2">
            <a:extLst>
              <a:ext uri="{FF2B5EF4-FFF2-40B4-BE49-F238E27FC236}">
                <a16:creationId xmlns:a16="http://schemas.microsoft.com/office/drawing/2014/main" id="{28E78492-3FA1-6446-BE0F-E097B8894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6" name="Slide Number Placeholder 5">
            <a:extLst>
              <a:ext uri="{FF2B5EF4-FFF2-40B4-BE49-F238E27FC236}">
                <a16:creationId xmlns:a16="http://schemas.microsoft.com/office/drawing/2014/main" id="{058CA994-5C53-BD4F-992D-61DB89EC2BCE}"/>
              </a:ext>
            </a:extLst>
          </p:cNvPr>
          <p:cNvSpPr>
            <a:spLocks noGrp="1"/>
          </p:cNvSpPr>
          <p:nvPr>
            <p:ph type="sldNum" sz="quarter" idx="4"/>
          </p:nvPr>
        </p:nvSpPr>
        <p:spPr>
          <a:xfrm>
            <a:off x="8870094" y="6127750"/>
            <a:ext cx="2743200" cy="365125"/>
          </a:xfrm>
          <a:prstGeom prst="rect">
            <a:avLst/>
          </a:prstGeom>
        </p:spPr>
        <p:txBody>
          <a:bodyPr vert="horz" lIns="91440" tIns="45720" rIns="91440" bIns="45720" rtlCol="0" anchor="ctr"/>
          <a:lstStyle>
            <a:lvl1pPr algn="r">
              <a:defRPr sz="1400">
                <a:solidFill>
                  <a:schemeClr val="accent1"/>
                </a:solidFill>
              </a:defRPr>
            </a:lvl1pPr>
          </a:lstStyle>
          <a:p>
            <a:fld id="{E280F6CC-6784-A943-B01C-08A9FA42E5E8}" type="slidenum">
              <a:rPr lang="en-BE" smtClean="0"/>
              <a:pPr/>
              <a:t>‹nr.›</a:t>
            </a:fld>
            <a:endParaRPr lang="en-BE" dirty="0"/>
          </a:p>
        </p:txBody>
      </p:sp>
    </p:spTree>
    <p:extLst>
      <p:ext uri="{BB962C8B-B14F-4D97-AF65-F5344CB8AC3E}">
        <p14:creationId xmlns:p14="http://schemas.microsoft.com/office/powerpoint/2010/main" val="161613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6" r:id="rId7"/>
    <p:sldLayoutId id="2147483657" r:id="rId8"/>
    <p:sldLayoutId id="2147483658" r:id="rId9"/>
    <p:sldLayoutId id="2147483655" r:id="rId10"/>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99FE-EEF2-5249-9EB2-0108395D220F}"/>
              </a:ext>
            </a:extLst>
          </p:cNvPr>
          <p:cNvSpPr>
            <a:spLocks noGrp="1"/>
          </p:cNvSpPr>
          <p:nvPr>
            <p:ph type="ctrTitle"/>
          </p:nvPr>
        </p:nvSpPr>
        <p:spPr>
          <a:xfrm>
            <a:off x="1097694" y="2003129"/>
            <a:ext cx="9144000" cy="1655762"/>
          </a:xfrm>
        </p:spPr>
        <p:txBody>
          <a:bodyPr>
            <a:normAutofit/>
          </a:bodyPr>
          <a:lstStyle/>
          <a:p>
            <a:r>
              <a:rPr lang="en-US" sz="4400" dirty="0"/>
              <a:t>Monitoring </a:t>
            </a:r>
            <a:r>
              <a:rPr lang="en-US" sz="4400" dirty="0" err="1"/>
              <a:t>Socioéconomique</a:t>
            </a:r>
            <a:r>
              <a:rPr lang="en-US" sz="4400" dirty="0"/>
              <a:t> 2022</a:t>
            </a:r>
            <a:br>
              <a:rPr lang="en-US" sz="4400" dirty="0"/>
            </a:br>
            <a:r>
              <a:rPr lang="en-US" sz="3100" dirty="0" err="1"/>
              <a:t>Résultats</a:t>
            </a:r>
            <a:r>
              <a:rPr lang="en-US" sz="3100" dirty="0"/>
              <a:t> pour </a:t>
            </a:r>
            <a:r>
              <a:rPr lang="en-US" sz="3100" dirty="0" err="1"/>
              <a:t>Bruxelles</a:t>
            </a:r>
            <a:endParaRPr lang="en-BE" sz="3100" dirty="0"/>
          </a:p>
        </p:txBody>
      </p:sp>
      <p:sp>
        <p:nvSpPr>
          <p:cNvPr id="5" name="Ondertitel 4">
            <a:extLst>
              <a:ext uri="{FF2B5EF4-FFF2-40B4-BE49-F238E27FC236}">
                <a16:creationId xmlns:a16="http://schemas.microsoft.com/office/drawing/2014/main" id="{4602CA51-4093-4653-9A4D-F18C356E8C16}"/>
              </a:ext>
            </a:extLst>
          </p:cNvPr>
          <p:cNvSpPr>
            <a:spLocks noGrp="1"/>
          </p:cNvSpPr>
          <p:nvPr>
            <p:ph type="subTitle" idx="1"/>
          </p:nvPr>
        </p:nvSpPr>
        <p:spPr/>
        <p:txBody>
          <a:bodyPr/>
          <a:lstStyle/>
          <a:p>
            <a:r>
              <a:rPr lang="nl-BE" dirty="0"/>
              <a:t>Ann Coenen et Valérie Gilbert</a:t>
            </a:r>
          </a:p>
        </p:txBody>
      </p:sp>
    </p:spTree>
    <p:extLst>
      <p:ext uri="{BB962C8B-B14F-4D97-AF65-F5344CB8AC3E}">
        <p14:creationId xmlns:p14="http://schemas.microsoft.com/office/powerpoint/2010/main" val="351479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0A542-337B-42B6-9CC7-9BB44E2FF3A7}"/>
              </a:ext>
            </a:extLst>
          </p:cNvPr>
          <p:cNvSpPr>
            <a:spLocks noGrp="1"/>
          </p:cNvSpPr>
          <p:nvPr>
            <p:ph type="title"/>
          </p:nvPr>
        </p:nvSpPr>
        <p:spPr>
          <a:xfrm>
            <a:off x="838200" y="278626"/>
            <a:ext cx="9521142" cy="1325563"/>
          </a:xfrm>
        </p:spPr>
        <p:txBody>
          <a:bodyPr>
            <a:normAutofit/>
          </a:bodyPr>
          <a:lstStyle/>
          <a:p>
            <a:r>
              <a:rPr lang="nl-BE" sz="3600" dirty="0" err="1"/>
              <a:t>Taux</a:t>
            </a:r>
            <a:r>
              <a:rPr lang="nl-BE" sz="3600" dirty="0"/>
              <a:t> </a:t>
            </a:r>
            <a:r>
              <a:rPr lang="nl-BE" sz="3600" dirty="0" err="1"/>
              <a:t>d’emploi</a:t>
            </a:r>
            <a:r>
              <a:rPr lang="nl-BE" sz="3600" dirty="0"/>
              <a:t> en Bruxelles par niveau de </a:t>
            </a:r>
            <a:r>
              <a:rPr lang="nl-BE" sz="3600" dirty="0" err="1"/>
              <a:t>diplôme</a:t>
            </a:r>
            <a:r>
              <a:rPr lang="nl-BE" sz="3600" dirty="0"/>
              <a:t> (20-64 </a:t>
            </a:r>
            <a:r>
              <a:rPr lang="nl-BE" sz="3600" dirty="0" err="1"/>
              <a:t>ans</a:t>
            </a:r>
            <a:r>
              <a:rPr lang="nl-BE" sz="3600" dirty="0"/>
              <a:t>, 2018)</a:t>
            </a:r>
          </a:p>
        </p:txBody>
      </p:sp>
      <p:sp>
        <p:nvSpPr>
          <p:cNvPr id="4" name="Tijdelijke aanduiding voor dianummer 3">
            <a:extLst>
              <a:ext uri="{FF2B5EF4-FFF2-40B4-BE49-F238E27FC236}">
                <a16:creationId xmlns:a16="http://schemas.microsoft.com/office/drawing/2014/main" id="{2BDD0F90-1458-4769-924D-669984460A72}"/>
              </a:ext>
            </a:extLst>
          </p:cNvPr>
          <p:cNvSpPr>
            <a:spLocks noGrp="1"/>
          </p:cNvSpPr>
          <p:nvPr>
            <p:ph type="sldNum" sz="quarter" idx="12"/>
          </p:nvPr>
        </p:nvSpPr>
        <p:spPr/>
        <p:txBody>
          <a:bodyPr/>
          <a:lstStyle/>
          <a:p>
            <a:fld id="{E280F6CC-6784-A943-B01C-08A9FA42E5E8}" type="slidenum">
              <a:rPr lang="en-BE" smtClean="0"/>
              <a:t>10</a:t>
            </a:fld>
            <a:endParaRPr lang="en-BE"/>
          </a:p>
        </p:txBody>
      </p:sp>
      <p:sp>
        <p:nvSpPr>
          <p:cNvPr id="5" name="ZoneTexte 4">
            <a:extLst>
              <a:ext uri="{FF2B5EF4-FFF2-40B4-BE49-F238E27FC236}">
                <a16:creationId xmlns:a16="http://schemas.microsoft.com/office/drawing/2014/main" id="{D950A93B-61DB-48FA-B795-803335BF4A61}"/>
              </a:ext>
            </a:extLst>
          </p:cNvPr>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sp>
        <p:nvSpPr>
          <p:cNvPr id="6" name="Rectangle 8">
            <a:extLst>
              <a:ext uri="{FF2B5EF4-FFF2-40B4-BE49-F238E27FC236}">
                <a16:creationId xmlns:a16="http://schemas.microsoft.com/office/drawing/2014/main" id="{9311EE35-E936-49AB-8F9F-9BFFEC467DA3}"/>
              </a:ext>
            </a:extLst>
          </p:cNvPr>
          <p:cNvSpPr/>
          <p:nvPr/>
        </p:nvSpPr>
        <p:spPr>
          <a:xfrm>
            <a:off x="6818052" y="6642556"/>
            <a:ext cx="1377300" cy="215444"/>
          </a:xfrm>
          <a:prstGeom prst="rect">
            <a:avLst/>
          </a:prstGeom>
        </p:spPr>
        <p:txBody>
          <a:bodyPr wrap="none">
            <a:spAutoFit/>
          </a:bodyPr>
          <a:lstStyle/>
          <a:p>
            <a:r>
              <a:rPr lang="fr-BE" sz="800" dirty="0"/>
              <a:t>* y compris les indéterminés</a:t>
            </a:r>
          </a:p>
        </p:txBody>
      </p:sp>
      <p:graphicFrame>
        <p:nvGraphicFramePr>
          <p:cNvPr id="7" name="Tijdelijke aanduiding voor inhoud 6">
            <a:extLst>
              <a:ext uri="{FF2B5EF4-FFF2-40B4-BE49-F238E27FC236}">
                <a16:creationId xmlns:a16="http://schemas.microsoft.com/office/drawing/2014/main" id="{3633928A-36BC-4C8C-A0DB-EB3920D17F87}"/>
              </a:ext>
            </a:extLst>
          </p:cNvPr>
          <p:cNvGraphicFramePr>
            <a:graphicFrameLocks noGrp="1"/>
          </p:cNvGraphicFramePr>
          <p:nvPr>
            <p:ph idx="1"/>
            <p:extLst>
              <p:ext uri="{D42A27DB-BD31-4B8C-83A1-F6EECF244321}">
                <p14:modId xmlns:p14="http://schemas.microsoft.com/office/powerpoint/2010/main" val="1322240237"/>
              </p:ext>
            </p:extLst>
          </p:nvPr>
        </p:nvGraphicFramePr>
        <p:xfrm>
          <a:off x="838200" y="1446835"/>
          <a:ext cx="10774363" cy="4271059"/>
        </p:xfrm>
        <a:graphic>
          <a:graphicData uri="http://schemas.openxmlformats.org/drawingml/2006/chart">
            <c:chart xmlns:c="http://schemas.openxmlformats.org/drawingml/2006/chart" xmlns:r="http://schemas.openxmlformats.org/officeDocument/2006/relationships" r:id="rId3"/>
          </a:graphicData>
        </a:graphic>
      </p:graphicFrame>
      <p:sp>
        <p:nvSpPr>
          <p:cNvPr id="8" name="Ovaal 7">
            <a:extLst>
              <a:ext uri="{FF2B5EF4-FFF2-40B4-BE49-F238E27FC236}">
                <a16:creationId xmlns:a16="http://schemas.microsoft.com/office/drawing/2014/main" id="{54CFDC60-C4DB-4DA7-8BDA-C14371A18E81}"/>
              </a:ext>
            </a:extLst>
          </p:cNvPr>
          <p:cNvSpPr/>
          <p:nvPr/>
        </p:nvSpPr>
        <p:spPr>
          <a:xfrm>
            <a:off x="2129742" y="1564773"/>
            <a:ext cx="902825" cy="146310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9944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94014-7726-46E2-AE25-94801B376A14}"/>
              </a:ext>
            </a:extLst>
          </p:cNvPr>
          <p:cNvSpPr>
            <a:spLocks noGrp="1"/>
          </p:cNvSpPr>
          <p:nvPr>
            <p:ph type="title"/>
          </p:nvPr>
        </p:nvSpPr>
        <p:spPr>
          <a:xfrm>
            <a:off x="838200" y="278626"/>
            <a:ext cx="9712569" cy="1325563"/>
          </a:xfrm>
        </p:spPr>
        <p:txBody>
          <a:bodyPr>
            <a:normAutofit/>
          </a:bodyPr>
          <a:lstStyle/>
          <a:p>
            <a:r>
              <a:rPr lang="nl-BE" sz="2800" dirty="0" err="1"/>
              <a:t>Taux</a:t>
            </a:r>
            <a:r>
              <a:rPr lang="nl-BE" sz="2800" dirty="0"/>
              <a:t> </a:t>
            </a:r>
            <a:r>
              <a:rPr lang="nl-BE" sz="2800" dirty="0" err="1"/>
              <a:t>d’emploi</a:t>
            </a:r>
            <a:r>
              <a:rPr lang="nl-BE" sz="2800" dirty="0"/>
              <a:t> </a:t>
            </a:r>
            <a:r>
              <a:rPr lang="nl-BE" sz="2800" dirty="0" err="1"/>
              <a:t>selon</a:t>
            </a:r>
            <a:r>
              <a:rPr lang="nl-BE" sz="2800" dirty="0"/>
              <a:t> </a:t>
            </a:r>
            <a:r>
              <a:rPr lang="nl-BE" sz="2800" dirty="0" err="1"/>
              <a:t>l’origine</a:t>
            </a:r>
            <a:r>
              <a:rPr lang="nl-BE" sz="2800" dirty="0"/>
              <a:t>, </a:t>
            </a:r>
            <a:r>
              <a:rPr lang="nl-BE" sz="2800" dirty="0" err="1"/>
              <a:t>le</a:t>
            </a:r>
            <a:r>
              <a:rPr lang="nl-BE" sz="2800" dirty="0"/>
              <a:t> type de ménage et </a:t>
            </a:r>
            <a:r>
              <a:rPr lang="nl-BE" sz="2800" dirty="0" err="1"/>
              <a:t>le</a:t>
            </a:r>
            <a:r>
              <a:rPr lang="nl-BE" sz="2800" dirty="0"/>
              <a:t> genre (30-54 </a:t>
            </a:r>
            <a:r>
              <a:rPr lang="nl-BE" sz="2800" dirty="0" err="1"/>
              <a:t>ans</a:t>
            </a:r>
            <a:r>
              <a:rPr lang="nl-BE" sz="2800" dirty="0"/>
              <a:t>, 2019) </a:t>
            </a:r>
          </a:p>
        </p:txBody>
      </p:sp>
      <p:sp>
        <p:nvSpPr>
          <p:cNvPr id="5" name="Tijdelijke aanduiding voor dianummer 4">
            <a:extLst>
              <a:ext uri="{FF2B5EF4-FFF2-40B4-BE49-F238E27FC236}">
                <a16:creationId xmlns:a16="http://schemas.microsoft.com/office/drawing/2014/main" id="{0C561D09-8FDA-4635-94CA-491D29039038}"/>
              </a:ext>
            </a:extLst>
          </p:cNvPr>
          <p:cNvSpPr>
            <a:spLocks noGrp="1"/>
          </p:cNvSpPr>
          <p:nvPr>
            <p:ph type="sldNum" sz="quarter" idx="12"/>
          </p:nvPr>
        </p:nvSpPr>
        <p:spPr/>
        <p:txBody>
          <a:bodyPr/>
          <a:lstStyle/>
          <a:p>
            <a:fld id="{E280F6CC-6784-A943-B01C-08A9FA42E5E8}" type="slidenum">
              <a:rPr lang="en-BE" smtClean="0"/>
              <a:t>11</a:t>
            </a:fld>
            <a:endParaRPr lang="en-BE"/>
          </a:p>
        </p:txBody>
      </p:sp>
      <p:sp>
        <p:nvSpPr>
          <p:cNvPr id="6" name="ZoneTexte 4">
            <a:extLst>
              <a:ext uri="{FF2B5EF4-FFF2-40B4-BE49-F238E27FC236}">
                <a16:creationId xmlns:a16="http://schemas.microsoft.com/office/drawing/2014/main" id="{0D49A37A-914B-4D36-A5D3-1AC37F4A8443}"/>
              </a:ext>
            </a:extLst>
          </p:cNvPr>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graphicFrame>
        <p:nvGraphicFramePr>
          <p:cNvPr id="7" name="Grafiek 6">
            <a:extLst>
              <a:ext uri="{FF2B5EF4-FFF2-40B4-BE49-F238E27FC236}">
                <a16:creationId xmlns:a16="http://schemas.microsoft.com/office/drawing/2014/main" id="{A6098832-8009-43E2-98D6-9D2D38E0C0FE}"/>
              </a:ext>
            </a:extLst>
          </p:cNvPr>
          <p:cNvGraphicFramePr>
            <a:graphicFrameLocks/>
          </p:cNvGraphicFramePr>
          <p:nvPr/>
        </p:nvGraphicFramePr>
        <p:xfrm>
          <a:off x="905522" y="1604189"/>
          <a:ext cx="10448278" cy="3917722"/>
        </p:xfrm>
        <a:graphic>
          <a:graphicData uri="http://schemas.openxmlformats.org/drawingml/2006/chart">
            <c:chart xmlns:c="http://schemas.openxmlformats.org/drawingml/2006/chart" xmlns:r="http://schemas.openxmlformats.org/officeDocument/2006/relationships" r:id="rId3"/>
          </a:graphicData>
        </a:graphic>
      </p:graphicFrame>
      <p:sp>
        <p:nvSpPr>
          <p:cNvPr id="3" name="Ovaal 2">
            <a:extLst>
              <a:ext uri="{FF2B5EF4-FFF2-40B4-BE49-F238E27FC236}">
                <a16:creationId xmlns:a16="http://schemas.microsoft.com/office/drawing/2014/main" id="{FA7003F0-4754-40D6-AD3F-569152C87160}"/>
              </a:ext>
            </a:extLst>
          </p:cNvPr>
          <p:cNvSpPr/>
          <p:nvPr/>
        </p:nvSpPr>
        <p:spPr>
          <a:xfrm>
            <a:off x="1189607" y="1760517"/>
            <a:ext cx="1686758" cy="80798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al 7">
            <a:extLst>
              <a:ext uri="{FF2B5EF4-FFF2-40B4-BE49-F238E27FC236}">
                <a16:creationId xmlns:a16="http://schemas.microsoft.com/office/drawing/2014/main" id="{02931024-FB01-42CC-8D63-97A25686F996}"/>
              </a:ext>
            </a:extLst>
          </p:cNvPr>
          <p:cNvSpPr/>
          <p:nvPr/>
        </p:nvSpPr>
        <p:spPr>
          <a:xfrm>
            <a:off x="1524000" y="1882066"/>
            <a:ext cx="384699" cy="30184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a:extLst>
              <a:ext uri="{FF2B5EF4-FFF2-40B4-BE49-F238E27FC236}">
                <a16:creationId xmlns:a16="http://schemas.microsoft.com/office/drawing/2014/main" id="{9E5DE472-DD02-4D32-A9EE-B7EAA6EBED64}"/>
              </a:ext>
            </a:extLst>
          </p:cNvPr>
          <p:cNvSpPr/>
          <p:nvPr/>
        </p:nvSpPr>
        <p:spPr>
          <a:xfrm>
            <a:off x="2084033" y="2013590"/>
            <a:ext cx="384699" cy="30184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2" name="Rechte verbindingslijn met pijl 11">
            <a:extLst>
              <a:ext uri="{FF2B5EF4-FFF2-40B4-BE49-F238E27FC236}">
                <a16:creationId xmlns:a16="http://schemas.microsoft.com/office/drawing/2014/main" id="{1C5ED2E9-B4D4-4FF1-B1A6-88CA88ADEEBD}"/>
              </a:ext>
            </a:extLst>
          </p:cNvPr>
          <p:cNvCxnSpPr>
            <a:cxnSpLocks/>
          </p:cNvCxnSpPr>
          <p:nvPr/>
        </p:nvCxnSpPr>
        <p:spPr>
          <a:xfrm>
            <a:off x="4014187" y="2361511"/>
            <a:ext cx="318116" cy="28403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B5D37DC-E510-40CF-A0D5-7480740C56E5}"/>
              </a:ext>
            </a:extLst>
          </p:cNvPr>
          <p:cNvCxnSpPr>
            <a:cxnSpLocks/>
          </p:cNvCxnSpPr>
          <p:nvPr/>
        </p:nvCxnSpPr>
        <p:spPr>
          <a:xfrm>
            <a:off x="5086905" y="2361511"/>
            <a:ext cx="461639" cy="44383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F5502CFA-5DF4-41DC-800E-A8216E52EFF9}"/>
              </a:ext>
            </a:extLst>
          </p:cNvPr>
          <p:cNvCxnSpPr>
            <a:cxnSpLocks/>
          </p:cNvCxnSpPr>
          <p:nvPr/>
        </p:nvCxnSpPr>
        <p:spPr>
          <a:xfrm>
            <a:off x="6183974" y="2513810"/>
            <a:ext cx="461639" cy="32814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6AD8887C-6870-488C-94C7-E77045B2A552}"/>
              </a:ext>
            </a:extLst>
          </p:cNvPr>
          <p:cNvCxnSpPr>
            <a:cxnSpLocks/>
          </p:cNvCxnSpPr>
          <p:nvPr/>
        </p:nvCxnSpPr>
        <p:spPr>
          <a:xfrm>
            <a:off x="7279689" y="2315431"/>
            <a:ext cx="467495" cy="80063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1B22B92F-F3B8-4E8B-B7FA-086781179D63}"/>
              </a:ext>
            </a:extLst>
          </p:cNvPr>
          <p:cNvCxnSpPr>
            <a:cxnSpLocks/>
          </p:cNvCxnSpPr>
          <p:nvPr/>
        </p:nvCxnSpPr>
        <p:spPr>
          <a:xfrm>
            <a:off x="8376758" y="2459115"/>
            <a:ext cx="367747" cy="21876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F18F3195-DEFB-45DB-926C-D036852C03EA}"/>
              </a:ext>
            </a:extLst>
          </p:cNvPr>
          <p:cNvCxnSpPr>
            <a:cxnSpLocks/>
          </p:cNvCxnSpPr>
          <p:nvPr/>
        </p:nvCxnSpPr>
        <p:spPr>
          <a:xfrm>
            <a:off x="9362179" y="2645546"/>
            <a:ext cx="589689" cy="78345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Ovaal 24">
            <a:extLst>
              <a:ext uri="{FF2B5EF4-FFF2-40B4-BE49-F238E27FC236}">
                <a16:creationId xmlns:a16="http://schemas.microsoft.com/office/drawing/2014/main" id="{50B992AE-0177-4295-A965-9600255BF50C}"/>
              </a:ext>
            </a:extLst>
          </p:cNvPr>
          <p:cNvSpPr/>
          <p:nvPr/>
        </p:nvSpPr>
        <p:spPr>
          <a:xfrm>
            <a:off x="10031767" y="2099533"/>
            <a:ext cx="1389355" cy="80063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Ovaal 25">
            <a:extLst>
              <a:ext uri="{FF2B5EF4-FFF2-40B4-BE49-F238E27FC236}">
                <a16:creationId xmlns:a16="http://schemas.microsoft.com/office/drawing/2014/main" id="{F237A642-1427-4F64-9731-3C293F005954}"/>
              </a:ext>
            </a:extLst>
          </p:cNvPr>
          <p:cNvSpPr/>
          <p:nvPr/>
        </p:nvSpPr>
        <p:spPr>
          <a:xfrm>
            <a:off x="2548631" y="2245230"/>
            <a:ext cx="1136342" cy="80063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2840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94014-7726-46E2-AE25-94801B376A14}"/>
              </a:ext>
            </a:extLst>
          </p:cNvPr>
          <p:cNvSpPr>
            <a:spLocks noGrp="1"/>
          </p:cNvSpPr>
          <p:nvPr>
            <p:ph type="title"/>
          </p:nvPr>
        </p:nvSpPr>
        <p:spPr>
          <a:xfrm>
            <a:off x="838201" y="278626"/>
            <a:ext cx="9128760" cy="1325563"/>
          </a:xfrm>
        </p:spPr>
        <p:txBody>
          <a:bodyPr>
            <a:normAutofit/>
          </a:bodyPr>
          <a:lstStyle/>
          <a:p>
            <a:r>
              <a:rPr lang="fr-FR" sz="2800" dirty="0"/>
              <a:t>Taux d’emploi selon l'origine à Bruxelles (20-64 ans, 2019)</a:t>
            </a:r>
            <a:endParaRPr lang="nl-BE" sz="2800" dirty="0"/>
          </a:p>
        </p:txBody>
      </p:sp>
      <p:sp>
        <p:nvSpPr>
          <p:cNvPr id="5" name="Tijdelijke aanduiding voor dianummer 4">
            <a:extLst>
              <a:ext uri="{FF2B5EF4-FFF2-40B4-BE49-F238E27FC236}">
                <a16:creationId xmlns:a16="http://schemas.microsoft.com/office/drawing/2014/main" id="{0C561D09-8FDA-4635-94CA-491D29039038}"/>
              </a:ext>
            </a:extLst>
          </p:cNvPr>
          <p:cNvSpPr>
            <a:spLocks noGrp="1"/>
          </p:cNvSpPr>
          <p:nvPr>
            <p:ph type="sldNum" sz="quarter" idx="12"/>
          </p:nvPr>
        </p:nvSpPr>
        <p:spPr/>
        <p:txBody>
          <a:bodyPr/>
          <a:lstStyle/>
          <a:p>
            <a:fld id="{E280F6CC-6784-A943-B01C-08A9FA42E5E8}" type="slidenum">
              <a:rPr lang="en-BE" smtClean="0"/>
              <a:t>12</a:t>
            </a:fld>
            <a:endParaRPr lang="en-BE"/>
          </a:p>
        </p:txBody>
      </p:sp>
      <p:sp>
        <p:nvSpPr>
          <p:cNvPr id="6" name="ZoneTexte 4">
            <a:extLst>
              <a:ext uri="{FF2B5EF4-FFF2-40B4-BE49-F238E27FC236}">
                <a16:creationId xmlns:a16="http://schemas.microsoft.com/office/drawing/2014/main" id="{AA4FAD4A-56C4-48A8-9D4D-F63BD411D84D}"/>
              </a:ext>
            </a:extLst>
          </p:cNvPr>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graphicFrame>
        <p:nvGraphicFramePr>
          <p:cNvPr id="7" name="Grafiek 6">
            <a:extLst>
              <a:ext uri="{FF2B5EF4-FFF2-40B4-BE49-F238E27FC236}">
                <a16:creationId xmlns:a16="http://schemas.microsoft.com/office/drawing/2014/main" id="{863AF3F9-CF7D-4B04-AF2E-5A9BEEA0BE42}"/>
              </a:ext>
            </a:extLst>
          </p:cNvPr>
          <p:cNvGraphicFramePr>
            <a:graphicFrameLocks/>
          </p:cNvGraphicFramePr>
          <p:nvPr>
            <p:extLst>
              <p:ext uri="{D42A27DB-BD31-4B8C-83A1-F6EECF244321}">
                <p14:modId xmlns:p14="http://schemas.microsoft.com/office/powerpoint/2010/main" val="1134055429"/>
              </p:ext>
            </p:extLst>
          </p:nvPr>
        </p:nvGraphicFramePr>
        <p:xfrm>
          <a:off x="1686561" y="1478280"/>
          <a:ext cx="8900160" cy="390144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al 7">
            <a:extLst>
              <a:ext uri="{FF2B5EF4-FFF2-40B4-BE49-F238E27FC236}">
                <a16:creationId xmlns:a16="http://schemas.microsoft.com/office/drawing/2014/main" id="{CF6C1AE7-05F5-4D2E-ADF2-485BC0E5E85B}"/>
              </a:ext>
            </a:extLst>
          </p:cNvPr>
          <p:cNvSpPr/>
          <p:nvPr/>
        </p:nvSpPr>
        <p:spPr>
          <a:xfrm>
            <a:off x="3769360" y="1631087"/>
            <a:ext cx="426720" cy="406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
        <p:nvSpPr>
          <p:cNvPr id="9" name="Ovaal 8">
            <a:extLst>
              <a:ext uri="{FF2B5EF4-FFF2-40B4-BE49-F238E27FC236}">
                <a16:creationId xmlns:a16="http://schemas.microsoft.com/office/drawing/2014/main" id="{CF6C1AE7-05F5-4D2E-ADF2-485BC0E5E85B}"/>
              </a:ext>
            </a:extLst>
          </p:cNvPr>
          <p:cNvSpPr/>
          <p:nvPr/>
        </p:nvSpPr>
        <p:spPr>
          <a:xfrm>
            <a:off x="5419360" y="1620927"/>
            <a:ext cx="426720" cy="406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
        <p:nvSpPr>
          <p:cNvPr id="10" name="Ovaal 9">
            <a:extLst>
              <a:ext uri="{FF2B5EF4-FFF2-40B4-BE49-F238E27FC236}">
                <a16:creationId xmlns:a16="http://schemas.microsoft.com/office/drawing/2014/main" id="{CF6C1AE7-05F5-4D2E-ADF2-485BC0E5E85B}"/>
              </a:ext>
            </a:extLst>
          </p:cNvPr>
          <p:cNvSpPr/>
          <p:nvPr/>
        </p:nvSpPr>
        <p:spPr>
          <a:xfrm>
            <a:off x="7069360" y="1631087"/>
            <a:ext cx="426720" cy="406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
        <p:nvSpPr>
          <p:cNvPr id="11" name="Ovaal 10">
            <a:extLst>
              <a:ext uri="{FF2B5EF4-FFF2-40B4-BE49-F238E27FC236}">
                <a16:creationId xmlns:a16="http://schemas.microsoft.com/office/drawing/2014/main" id="{CF6C1AE7-05F5-4D2E-ADF2-485BC0E5E85B}"/>
              </a:ext>
            </a:extLst>
          </p:cNvPr>
          <p:cNvSpPr/>
          <p:nvPr/>
        </p:nvSpPr>
        <p:spPr>
          <a:xfrm>
            <a:off x="8719360" y="1638161"/>
            <a:ext cx="426720" cy="406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
        <p:nvSpPr>
          <p:cNvPr id="12" name="Ovaal 11">
            <a:extLst>
              <a:ext uri="{FF2B5EF4-FFF2-40B4-BE49-F238E27FC236}">
                <a16:creationId xmlns:a16="http://schemas.microsoft.com/office/drawing/2014/main" id="{CF6C1AE7-05F5-4D2E-ADF2-485BC0E5E85B}"/>
              </a:ext>
            </a:extLst>
          </p:cNvPr>
          <p:cNvSpPr/>
          <p:nvPr/>
        </p:nvSpPr>
        <p:spPr>
          <a:xfrm>
            <a:off x="3017520" y="3085554"/>
            <a:ext cx="42672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
        <p:nvSpPr>
          <p:cNvPr id="13" name="Ovaal 12">
            <a:extLst>
              <a:ext uri="{FF2B5EF4-FFF2-40B4-BE49-F238E27FC236}">
                <a16:creationId xmlns:a16="http://schemas.microsoft.com/office/drawing/2014/main" id="{EDE631F7-D454-4097-BA19-50D8ADE619F6}"/>
              </a:ext>
            </a:extLst>
          </p:cNvPr>
          <p:cNvSpPr/>
          <p:nvPr/>
        </p:nvSpPr>
        <p:spPr>
          <a:xfrm>
            <a:off x="4704080" y="2692400"/>
            <a:ext cx="528319" cy="4944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
        <p:nvSpPr>
          <p:cNvPr id="14" name="Ovaal 13">
            <a:extLst>
              <a:ext uri="{FF2B5EF4-FFF2-40B4-BE49-F238E27FC236}">
                <a16:creationId xmlns:a16="http://schemas.microsoft.com/office/drawing/2014/main" id="{4F7AB276-997F-49B2-A2C6-34ADC2378B6D}"/>
              </a:ext>
            </a:extLst>
          </p:cNvPr>
          <p:cNvSpPr/>
          <p:nvPr/>
        </p:nvSpPr>
        <p:spPr>
          <a:xfrm>
            <a:off x="2119360" y="1644008"/>
            <a:ext cx="426720" cy="406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Tree>
    <p:extLst>
      <p:ext uri="{BB962C8B-B14F-4D97-AF65-F5344CB8AC3E}">
        <p14:creationId xmlns:p14="http://schemas.microsoft.com/office/powerpoint/2010/main" val="28595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94014-7726-46E2-AE25-94801B376A14}"/>
              </a:ext>
            </a:extLst>
          </p:cNvPr>
          <p:cNvSpPr>
            <a:spLocks noGrp="1"/>
          </p:cNvSpPr>
          <p:nvPr>
            <p:ph type="title"/>
          </p:nvPr>
        </p:nvSpPr>
        <p:spPr>
          <a:xfrm>
            <a:off x="838201" y="278626"/>
            <a:ext cx="9128760" cy="1325563"/>
          </a:xfrm>
        </p:spPr>
        <p:txBody>
          <a:bodyPr>
            <a:normAutofit/>
          </a:bodyPr>
          <a:lstStyle/>
          <a:p>
            <a:r>
              <a:rPr lang="fr-FR" sz="2800" dirty="0"/>
              <a:t>Taux de chômage selon l'origine à Bruxelles (18-64 ans, 2019)</a:t>
            </a:r>
            <a:endParaRPr lang="nl-BE" sz="2800" dirty="0"/>
          </a:p>
        </p:txBody>
      </p:sp>
      <p:sp>
        <p:nvSpPr>
          <p:cNvPr id="5" name="Tijdelijke aanduiding voor dianummer 4">
            <a:extLst>
              <a:ext uri="{FF2B5EF4-FFF2-40B4-BE49-F238E27FC236}">
                <a16:creationId xmlns:a16="http://schemas.microsoft.com/office/drawing/2014/main" id="{0C561D09-8FDA-4635-94CA-491D29039038}"/>
              </a:ext>
            </a:extLst>
          </p:cNvPr>
          <p:cNvSpPr>
            <a:spLocks noGrp="1"/>
          </p:cNvSpPr>
          <p:nvPr>
            <p:ph type="sldNum" sz="quarter" idx="12"/>
          </p:nvPr>
        </p:nvSpPr>
        <p:spPr/>
        <p:txBody>
          <a:bodyPr/>
          <a:lstStyle/>
          <a:p>
            <a:fld id="{E280F6CC-6784-A943-B01C-08A9FA42E5E8}" type="slidenum">
              <a:rPr lang="en-BE" smtClean="0"/>
              <a:t>13</a:t>
            </a:fld>
            <a:endParaRPr lang="en-BE"/>
          </a:p>
        </p:txBody>
      </p:sp>
      <p:sp>
        <p:nvSpPr>
          <p:cNvPr id="6" name="ZoneTexte 4">
            <a:extLst>
              <a:ext uri="{FF2B5EF4-FFF2-40B4-BE49-F238E27FC236}">
                <a16:creationId xmlns:a16="http://schemas.microsoft.com/office/drawing/2014/main" id="{AA4FAD4A-56C4-48A8-9D4D-F63BD411D84D}"/>
              </a:ext>
            </a:extLst>
          </p:cNvPr>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graphicFrame>
        <p:nvGraphicFramePr>
          <p:cNvPr id="7" name="Grafiek 6">
            <a:extLst>
              <a:ext uri="{FF2B5EF4-FFF2-40B4-BE49-F238E27FC236}">
                <a16:creationId xmlns:a16="http://schemas.microsoft.com/office/drawing/2014/main" id="{93D726E7-71AA-42B9-A31A-CD1D251F965A}"/>
              </a:ext>
            </a:extLst>
          </p:cNvPr>
          <p:cNvGraphicFramePr>
            <a:graphicFrameLocks/>
          </p:cNvGraphicFramePr>
          <p:nvPr>
            <p:extLst>
              <p:ext uri="{D42A27DB-BD31-4B8C-83A1-F6EECF244321}">
                <p14:modId xmlns:p14="http://schemas.microsoft.com/office/powerpoint/2010/main" val="1923938993"/>
              </p:ext>
            </p:extLst>
          </p:nvPr>
        </p:nvGraphicFramePr>
        <p:xfrm>
          <a:off x="1720516" y="1216314"/>
          <a:ext cx="8932244" cy="4490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771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9D5DA52-5A7E-4BFE-A2A7-A02814C28014}"/>
              </a:ext>
            </a:extLst>
          </p:cNvPr>
          <p:cNvPicPr>
            <a:picLocks noChangeAspect="1"/>
          </p:cNvPicPr>
          <p:nvPr/>
        </p:nvPicPr>
        <p:blipFill>
          <a:blip r:embed="rId3"/>
          <a:stretch>
            <a:fillRect/>
          </a:stretch>
        </p:blipFill>
        <p:spPr>
          <a:xfrm>
            <a:off x="1703512" y="1273215"/>
            <a:ext cx="8825822" cy="5369341"/>
          </a:xfrm>
          <a:prstGeom prst="rect">
            <a:avLst/>
          </a:prstGeom>
        </p:spPr>
      </p:pic>
      <p:sp>
        <p:nvSpPr>
          <p:cNvPr id="2" name="Espace réservé du numéro de diapositive 1">
            <a:extLst>
              <a:ext uri="{FF2B5EF4-FFF2-40B4-BE49-F238E27FC236}">
                <a16:creationId xmlns:a16="http://schemas.microsoft.com/office/drawing/2014/main" id="{7759C968-86B6-405D-B43B-2DD541229519}"/>
              </a:ext>
            </a:extLst>
          </p:cNvPr>
          <p:cNvSpPr>
            <a:spLocks noGrp="1"/>
          </p:cNvSpPr>
          <p:nvPr>
            <p:ph type="sldNum" sz="quarter" idx="12"/>
          </p:nvPr>
        </p:nvSpPr>
        <p:spPr/>
        <p:txBody>
          <a:bodyPr/>
          <a:lstStyle/>
          <a:p>
            <a:fld id="{8FC630BC-8F7F-4BA7-8123-083F8CBB8192}" type="slidenum">
              <a:rPr lang="nl-BE" smtClean="0"/>
              <a:t>14</a:t>
            </a:fld>
            <a:endParaRPr lang="nl-BE" dirty="0"/>
          </a:p>
        </p:txBody>
      </p:sp>
      <p:sp>
        <p:nvSpPr>
          <p:cNvPr id="4" name="Title 2">
            <a:extLst>
              <a:ext uri="{FF2B5EF4-FFF2-40B4-BE49-F238E27FC236}">
                <a16:creationId xmlns:a16="http://schemas.microsoft.com/office/drawing/2014/main" id="{0E2CBA67-3161-4870-84D3-B18065F72C43}"/>
              </a:ext>
            </a:extLst>
          </p:cNvPr>
          <p:cNvSpPr txBox="1">
            <a:spLocks/>
          </p:cNvSpPr>
          <p:nvPr/>
        </p:nvSpPr>
        <p:spPr>
          <a:xfrm>
            <a:off x="669194" y="362791"/>
            <a:ext cx="9325706" cy="6627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0" lang="fr-BE" sz="2800" b="0" i="0" u="none" strike="noStrike" kern="1200" cap="none" spc="0" normalizeH="0" baseline="0" noProof="0" dirty="0">
                <a:ln>
                  <a:noFill/>
                </a:ln>
                <a:solidFill>
                  <a:srgbClr val="0079CC"/>
                </a:solidFill>
                <a:effectLst/>
                <a:uLnTx/>
                <a:uFillTx/>
                <a:latin typeface="Calibri" panose="020F0502020204030204"/>
                <a:ea typeface="+mn-ea"/>
                <a:cs typeface="+mn-cs"/>
              </a:rPr>
              <a:t>Retard scolaire (hors inconnus) de la population selon l’origine (20 à 34 ans, 2018)</a:t>
            </a:r>
            <a:endParaRPr kumimoji="0" lang="en-BE" sz="2800" b="0" i="0" u="none" strike="noStrike" kern="1200" cap="none" spc="0" normalizeH="0" baseline="0" noProof="0" dirty="0">
              <a:ln>
                <a:noFill/>
              </a:ln>
              <a:solidFill>
                <a:srgbClr val="0079CC"/>
              </a:solidFill>
              <a:effectLst/>
              <a:uLnTx/>
              <a:uFillTx/>
              <a:latin typeface="Calibri" panose="020F0502020204030204"/>
              <a:ea typeface="+mn-ea"/>
              <a:cs typeface="+mn-cs"/>
            </a:endParaRPr>
          </a:p>
          <a:p>
            <a:endParaRPr lang="en-BE" sz="2000" dirty="0"/>
          </a:p>
        </p:txBody>
      </p:sp>
      <p:sp>
        <p:nvSpPr>
          <p:cNvPr id="8" name="Rectangle 8">
            <a:extLst>
              <a:ext uri="{FF2B5EF4-FFF2-40B4-BE49-F238E27FC236}">
                <a16:creationId xmlns:a16="http://schemas.microsoft.com/office/drawing/2014/main" id="{B527B843-E927-4DF2-A3A2-EA719BF43092}"/>
              </a:ext>
            </a:extLst>
          </p:cNvPr>
          <p:cNvSpPr/>
          <p:nvPr/>
        </p:nvSpPr>
        <p:spPr>
          <a:xfrm>
            <a:off x="6023993" y="6642556"/>
            <a:ext cx="3318537" cy="215444"/>
          </a:xfrm>
          <a:prstGeom prst="rect">
            <a:avLst/>
          </a:prstGeom>
        </p:spPr>
        <p:txBody>
          <a:bodyPr wrap="none">
            <a:spAutoFit/>
          </a:bodyPr>
          <a:lstStyle/>
          <a:p>
            <a:r>
              <a:rPr lang="fr-BE" sz="800" dirty="0"/>
              <a:t>* </a:t>
            </a:r>
            <a:r>
              <a:rPr lang="nl-NL" sz="800" dirty="0"/>
              <a:t>Inclusief de personen van onbepaalde origine en de Noord-Amerikanen</a:t>
            </a:r>
            <a:endParaRPr lang="fr-BE" sz="800" dirty="0"/>
          </a:p>
        </p:txBody>
      </p:sp>
      <p:sp>
        <p:nvSpPr>
          <p:cNvPr id="9" name="ZoneTexte 8">
            <a:extLst>
              <a:ext uri="{FF2B5EF4-FFF2-40B4-BE49-F238E27FC236}">
                <a16:creationId xmlns:a16="http://schemas.microsoft.com/office/drawing/2014/main" id="{17FC2882-31F3-4EE6-9CEB-11427E5290B8}"/>
              </a:ext>
            </a:extLst>
          </p:cNvPr>
          <p:cNvSpPr txBox="1"/>
          <p:nvPr/>
        </p:nvSpPr>
        <p:spPr>
          <a:xfrm>
            <a:off x="1524000" y="6642556"/>
            <a:ext cx="4637040" cy="215444"/>
          </a:xfrm>
          <a:prstGeom prst="rect">
            <a:avLst/>
          </a:prstGeom>
          <a:noFill/>
        </p:spPr>
        <p:txBody>
          <a:bodyPr wrap="square" rtlCol="0">
            <a:spAutoFit/>
          </a:bodyPr>
          <a:lstStyle/>
          <a:p>
            <a:r>
              <a:rPr lang="nl-NL" sz="800" dirty="0"/>
              <a:t>Bron: Datawarehouse arbeidsmarkt en sociale bescherming, KSZ. Berekening en verwerking: FOD WASO</a:t>
            </a:r>
            <a:endParaRPr lang="fr-BE" sz="800" dirty="0"/>
          </a:p>
        </p:txBody>
      </p:sp>
      <p:sp>
        <p:nvSpPr>
          <p:cNvPr id="10" name="Ellipse 9">
            <a:extLst>
              <a:ext uri="{FF2B5EF4-FFF2-40B4-BE49-F238E27FC236}">
                <a16:creationId xmlns:a16="http://schemas.microsoft.com/office/drawing/2014/main" id="{6FE20AC9-53CC-41BE-843B-D3ED81B6AC1F}"/>
              </a:ext>
            </a:extLst>
          </p:cNvPr>
          <p:cNvSpPr/>
          <p:nvPr/>
        </p:nvSpPr>
        <p:spPr>
          <a:xfrm>
            <a:off x="2423592" y="3501008"/>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a:extLst>
              <a:ext uri="{FF2B5EF4-FFF2-40B4-BE49-F238E27FC236}">
                <a16:creationId xmlns:a16="http://schemas.microsoft.com/office/drawing/2014/main" id="{58142560-5DDE-48C8-BAE1-15C17500A40E}"/>
              </a:ext>
            </a:extLst>
          </p:cNvPr>
          <p:cNvSpPr/>
          <p:nvPr/>
        </p:nvSpPr>
        <p:spPr>
          <a:xfrm>
            <a:off x="2423592" y="2056801"/>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a:extLst>
              <a:ext uri="{FF2B5EF4-FFF2-40B4-BE49-F238E27FC236}">
                <a16:creationId xmlns:a16="http://schemas.microsoft.com/office/drawing/2014/main" id="{C8BF8017-58DE-4599-985F-5F921BF7B330}"/>
              </a:ext>
            </a:extLst>
          </p:cNvPr>
          <p:cNvSpPr/>
          <p:nvPr/>
        </p:nvSpPr>
        <p:spPr>
          <a:xfrm>
            <a:off x="2437130" y="1484784"/>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a:extLst>
              <a:ext uri="{FF2B5EF4-FFF2-40B4-BE49-F238E27FC236}">
                <a16:creationId xmlns:a16="http://schemas.microsoft.com/office/drawing/2014/main" id="{C3A7F831-9CEE-4859-A038-D1899C112CF0}"/>
              </a:ext>
            </a:extLst>
          </p:cNvPr>
          <p:cNvSpPr/>
          <p:nvPr/>
        </p:nvSpPr>
        <p:spPr>
          <a:xfrm>
            <a:off x="3143672" y="3429000"/>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a:extLst>
              <a:ext uri="{FF2B5EF4-FFF2-40B4-BE49-F238E27FC236}">
                <a16:creationId xmlns:a16="http://schemas.microsoft.com/office/drawing/2014/main" id="{11420C5C-AD06-4B4E-B276-8C18E359ABFC}"/>
              </a:ext>
            </a:extLst>
          </p:cNvPr>
          <p:cNvSpPr/>
          <p:nvPr/>
        </p:nvSpPr>
        <p:spPr>
          <a:xfrm>
            <a:off x="3796499" y="3609020"/>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Ellipse 14">
            <a:extLst>
              <a:ext uri="{FF2B5EF4-FFF2-40B4-BE49-F238E27FC236}">
                <a16:creationId xmlns:a16="http://schemas.microsoft.com/office/drawing/2014/main" id="{A6A81F9A-4716-4AD0-9421-03303DEAA325}"/>
              </a:ext>
            </a:extLst>
          </p:cNvPr>
          <p:cNvSpPr/>
          <p:nvPr/>
        </p:nvSpPr>
        <p:spPr>
          <a:xfrm>
            <a:off x="5807968" y="4077072"/>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llipse 15">
            <a:extLst>
              <a:ext uri="{FF2B5EF4-FFF2-40B4-BE49-F238E27FC236}">
                <a16:creationId xmlns:a16="http://schemas.microsoft.com/office/drawing/2014/main" id="{9F9A19E1-E8F1-4753-B5A4-B0FFDFA384DB}"/>
              </a:ext>
            </a:extLst>
          </p:cNvPr>
          <p:cNvSpPr/>
          <p:nvPr/>
        </p:nvSpPr>
        <p:spPr>
          <a:xfrm>
            <a:off x="5132350" y="4077072"/>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llipse 16">
            <a:extLst>
              <a:ext uri="{FF2B5EF4-FFF2-40B4-BE49-F238E27FC236}">
                <a16:creationId xmlns:a16="http://schemas.microsoft.com/office/drawing/2014/main" id="{4E58D811-5DFB-4AE3-AB4B-5D9143A78884}"/>
              </a:ext>
            </a:extLst>
          </p:cNvPr>
          <p:cNvSpPr/>
          <p:nvPr/>
        </p:nvSpPr>
        <p:spPr>
          <a:xfrm>
            <a:off x="6476647" y="3966029"/>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a:extLst>
              <a:ext uri="{FF2B5EF4-FFF2-40B4-BE49-F238E27FC236}">
                <a16:creationId xmlns:a16="http://schemas.microsoft.com/office/drawing/2014/main" id="{BEE31541-60C4-4B91-86B7-24DACA9BA61F}"/>
              </a:ext>
            </a:extLst>
          </p:cNvPr>
          <p:cNvSpPr/>
          <p:nvPr/>
        </p:nvSpPr>
        <p:spPr>
          <a:xfrm>
            <a:off x="7152265" y="4069289"/>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Ellipse 18">
            <a:extLst>
              <a:ext uri="{FF2B5EF4-FFF2-40B4-BE49-F238E27FC236}">
                <a16:creationId xmlns:a16="http://schemas.microsoft.com/office/drawing/2014/main" id="{C6C1F717-F2AE-4DC6-A256-642C8681A6E9}"/>
              </a:ext>
            </a:extLst>
          </p:cNvPr>
          <p:cNvSpPr/>
          <p:nvPr/>
        </p:nvSpPr>
        <p:spPr>
          <a:xfrm>
            <a:off x="5043426" y="1484784"/>
            <a:ext cx="548518" cy="2196244"/>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id="{CE5F304B-428F-4917-9318-B160083AB70B}"/>
              </a:ext>
            </a:extLst>
          </p:cNvPr>
          <p:cNvSpPr/>
          <p:nvPr/>
        </p:nvSpPr>
        <p:spPr>
          <a:xfrm>
            <a:off x="5729090" y="1500372"/>
            <a:ext cx="548518" cy="2196244"/>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5EE62A4B-9D11-400B-B99A-56AA845AEEFD}"/>
              </a:ext>
            </a:extLst>
          </p:cNvPr>
          <p:cNvSpPr/>
          <p:nvPr/>
        </p:nvSpPr>
        <p:spPr>
          <a:xfrm>
            <a:off x="6406823" y="1500372"/>
            <a:ext cx="548518" cy="201500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Ellipse 23">
            <a:extLst>
              <a:ext uri="{FF2B5EF4-FFF2-40B4-BE49-F238E27FC236}">
                <a16:creationId xmlns:a16="http://schemas.microsoft.com/office/drawing/2014/main" id="{82F47A2D-5B73-4871-9696-F0329765CD86}"/>
              </a:ext>
            </a:extLst>
          </p:cNvPr>
          <p:cNvSpPr/>
          <p:nvPr/>
        </p:nvSpPr>
        <p:spPr>
          <a:xfrm>
            <a:off x="7104681" y="1484784"/>
            <a:ext cx="548518" cy="212121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llipse 24">
            <a:extLst>
              <a:ext uri="{FF2B5EF4-FFF2-40B4-BE49-F238E27FC236}">
                <a16:creationId xmlns:a16="http://schemas.microsoft.com/office/drawing/2014/main" id="{CF1E4876-D5F8-4EF7-9D09-D929591FA7C9}"/>
              </a:ext>
            </a:extLst>
          </p:cNvPr>
          <p:cNvSpPr/>
          <p:nvPr/>
        </p:nvSpPr>
        <p:spPr>
          <a:xfrm>
            <a:off x="5777263" y="1529989"/>
            <a:ext cx="432048" cy="11569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Ellipse 25">
            <a:extLst>
              <a:ext uri="{FF2B5EF4-FFF2-40B4-BE49-F238E27FC236}">
                <a16:creationId xmlns:a16="http://schemas.microsoft.com/office/drawing/2014/main" id="{6A54AF08-D719-4F2F-AE82-F53319B3D0E6}"/>
              </a:ext>
            </a:extLst>
          </p:cNvPr>
          <p:cNvSpPr/>
          <p:nvPr/>
        </p:nvSpPr>
        <p:spPr>
          <a:xfrm>
            <a:off x="7152846" y="1521025"/>
            <a:ext cx="432048" cy="11569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hthoek 4">
            <a:extLst>
              <a:ext uri="{FF2B5EF4-FFF2-40B4-BE49-F238E27FC236}">
                <a16:creationId xmlns:a16="http://schemas.microsoft.com/office/drawing/2014/main" id="{0522D5DD-CCA7-412B-B347-673E6E3AB5B1}"/>
              </a:ext>
            </a:extLst>
          </p:cNvPr>
          <p:cNvSpPr/>
          <p:nvPr/>
        </p:nvSpPr>
        <p:spPr>
          <a:xfrm>
            <a:off x="347241" y="5544273"/>
            <a:ext cx="1356271" cy="1098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7872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2" grpId="0" animBg="1"/>
      <p:bldP spid="22" grpId="1" animBg="1"/>
      <p:bldP spid="23" grpId="0" animBg="1"/>
      <p:bldP spid="23" grpId="1" animBg="1"/>
      <p:bldP spid="24" grpId="0" animBg="1"/>
      <p:bldP spid="24" grpId="1"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FA1E8E0-B14A-4960-91F9-456BE355ECF2}"/>
              </a:ext>
            </a:extLst>
          </p:cNvPr>
          <p:cNvPicPr>
            <a:picLocks noChangeAspect="1"/>
          </p:cNvPicPr>
          <p:nvPr/>
        </p:nvPicPr>
        <p:blipFill>
          <a:blip r:embed="rId3"/>
          <a:stretch>
            <a:fillRect/>
          </a:stretch>
        </p:blipFill>
        <p:spPr>
          <a:xfrm>
            <a:off x="1671071" y="1527508"/>
            <a:ext cx="8705843" cy="5078408"/>
          </a:xfrm>
          <a:prstGeom prst="rect">
            <a:avLst/>
          </a:prstGeom>
        </p:spPr>
      </p:pic>
      <p:sp>
        <p:nvSpPr>
          <p:cNvPr id="2" name="Espace réservé du numéro de diapositive 1">
            <a:extLst>
              <a:ext uri="{FF2B5EF4-FFF2-40B4-BE49-F238E27FC236}">
                <a16:creationId xmlns:a16="http://schemas.microsoft.com/office/drawing/2014/main" id="{7759C968-86B6-405D-B43B-2DD541229519}"/>
              </a:ext>
            </a:extLst>
          </p:cNvPr>
          <p:cNvSpPr>
            <a:spLocks noGrp="1"/>
          </p:cNvSpPr>
          <p:nvPr>
            <p:ph type="sldNum" sz="quarter" idx="12"/>
          </p:nvPr>
        </p:nvSpPr>
        <p:spPr/>
        <p:txBody>
          <a:bodyPr/>
          <a:lstStyle/>
          <a:p>
            <a:fld id="{8FC630BC-8F7F-4BA7-8123-083F8CBB8192}" type="slidenum">
              <a:rPr lang="nl-BE" smtClean="0"/>
              <a:t>15</a:t>
            </a:fld>
            <a:endParaRPr lang="nl-BE" dirty="0"/>
          </a:p>
        </p:txBody>
      </p:sp>
      <p:sp>
        <p:nvSpPr>
          <p:cNvPr id="4" name="Title 2">
            <a:extLst>
              <a:ext uri="{FF2B5EF4-FFF2-40B4-BE49-F238E27FC236}">
                <a16:creationId xmlns:a16="http://schemas.microsoft.com/office/drawing/2014/main" id="{0E2CBA67-3161-4870-84D3-B18065F72C43}"/>
              </a:ext>
            </a:extLst>
          </p:cNvPr>
          <p:cNvSpPr txBox="1">
            <a:spLocks/>
          </p:cNvSpPr>
          <p:nvPr/>
        </p:nvSpPr>
        <p:spPr>
          <a:xfrm>
            <a:off x="578707" y="245283"/>
            <a:ext cx="9835977" cy="8650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fr-BE" sz="2800" dirty="0">
                <a:solidFill>
                  <a:srgbClr val="0079CC"/>
                </a:solidFill>
                <a:ea typeface="+mn-ea"/>
                <a:cs typeface="+mn-cs"/>
              </a:rPr>
              <a:t>Part des diplômés de l’enseignement supérieur ainsi que le frein à l’obtention d’un diplôme du supérieur selon l’origine et le retard scolaire (20 à 34 ans, 2018)</a:t>
            </a:r>
            <a:endParaRPr lang="en-BE" sz="2800" dirty="0">
              <a:solidFill>
                <a:srgbClr val="0079CC"/>
              </a:solidFill>
              <a:ea typeface="+mn-ea"/>
              <a:cs typeface="+mn-cs"/>
            </a:endParaRPr>
          </a:p>
        </p:txBody>
      </p:sp>
      <p:sp>
        <p:nvSpPr>
          <p:cNvPr id="6" name="Rectangle 8">
            <a:extLst>
              <a:ext uri="{FF2B5EF4-FFF2-40B4-BE49-F238E27FC236}">
                <a16:creationId xmlns:a16="http://schemas.microsoft.com/office/drawing/2014/main" id="{D5CE458C-883F-4098-A4C8-CEF1644EA8E8}"/>
              </a:ext>
            </a:extLst>
          </p:cNvPr>
          <p:cNvSpPr/>
          <p:nvPr/>
        </p:nvSpPr>
        <p:spPr>
          <a:xfrm>
            <a:off x="6023993" y="6642265"/>
            <a:ext cx="3318537" cy="215444"/>
          </a:xfrm>
          <a:prstGeom prst="rect">
            <a:avLst/>
          </a:prstGeom>
        </p:spPr>
        <p:txBody>
          <a:bodyPr wrap="none">
            <a:spAutoFit/>
          </a:bodyPr>
          <a:lstStyle/>
          <a:p>
            <a:r>
              <a:rPr lang="fr-BE" sz="800" dirty="0"/>
              <a:t>* </a:t>
            </a:r>
            <a:r>
              <a:rPr lang="nl-NL" sz="800" dirty="0"/>
              <a:t>inclusief de personen van onbepaalde origine en de Noord-Amerikanen</a:t>
            </a:r>
            <a:endParaRPr lang="fr-BE" sz="800" dirty="0"/>
          </a:p>
        </p:txBody>
      </p:sp>
      <p:sp>
        <p:nvSpPr>
          <p:cNvPr id="38" name="ZoneTexte 37">
            <a:extLst>
              <a:ext uri="{FF2B5EF4-FFF2-40B4-BE49-F238E27FC236}">
                <a16:creationId xmlns:a16="http://schemas.microsoft.com/office/drawing/2014/main" id="{11D7A078-2B97-4124-868C-9357BCE5BE04}"/>
              </a:ext>
            </a:extLst>
          </p:cNvPr>
          <p:cNvSpPr txBox="1"/>
          <p:nvPr/>
        </p:nvSpPr>
        <p:spPr>
          <a:xfrm>
            <a:off x="3120636" y="1718457"/>
            <a:ext cx="792088" cy="338554"/>
          </a:xfrm>
          <a:prstGeom prst="rect">
            <a:avLst/>
          </a:prstGeom>
          <a:noFill/>
        </p:spPr>
        <p:txBody>
          <a:bodyPr wrap="square" rtlCol="0">
            <a:spAutoFit/>
          </a:bodyPr>
          <a:lstStyle/>
          <a:p>
            <a:r>
              <a:rPr lang="fr-BE" sz="1600" dirty="0">
                <a:solidFill>
                  <a:srgbClr val="FF33CC"/>
                </a:solidFill>
              </a:rPr>
              <a:t>= rem</a:t>
            </a:r>
          </a:p>
        </p:txBody>
      </p:sp>
      <p:sp>
        <p:nvSpPr>
          <p:cNvPr id="9" name="ZoneTexte 8">
            <a:extLst>
              <a:ext uri="{FF2B5EF4-FFF2-40B4-BE49-F238E27FC236}">
                <a16:creationId xmlns:a16="http://schemas.microsoft.com/office/drawing/2014/main" id="{9B96E979-6B0B-4C64-8E37-A3712DBAC234}"/>
              </a:ext>
            </a:extLst>
          </p:cNvPr>
          <p:cNvSpPr txBox="1"/>
          <p:nvPr/>
        </p:nvSpPr>
        <p:spPr>
          <a:xfrm>
            <a:off x="1524000" y="6642556"/>
            <a:ext cx="4637040" cy="215444"/>
          </a:xfrm>
          <a:prstGeom prst="rect">
            <a:avLst/>
          </a:prstGeom>
          <a:noFill/>
        </p:spPr>
        <p:txBody>
          <a:bodyPr wrap="square" rtlCol="0">
            <a:spAutoFit/>
          </a:bodyPr>
          <a:lstStyle/>
          <a:p>
            <a:r>
              <a:rPr lang="nl-NL" sz="800" dirty="0"/>
              <a:t>Bron: Datawarehouse arbeidsmarkt en sociale bescherming, KSZ. Berekening en verwerking: FOD WASO</a:t>
            </a:r>
            <a:endParaRPr lang="fr-BE" sz="800" dirty="0"/>
          </a:p>
        </p:txBody>
      </p:sp>
      <p:sp>
        <p:nvSpPr>
          <p:cNvPr id="14" name="Accolade ouvrante 13">
            <a:extLst>
              <a:ext uri="{FF2B5EF4-FFF2-40B4-BE49-F238E27FC236}">
                <a16:creationId xmlns:a16="http://schemas.microsoft.com/office/drawing/2014/main" id="{4CB5587F-A7EC-433A-9C7A-852267244798}"/>
              </a:ext>
            </a:extLst>
          </p:cNvPr>
          <p:cNvSpPr/>
          <p:nvPr/>
        </p:nvSpPr>
        <p:spPr>
          <a:xfrm rot="10800000">
            <a:off x="2377454" y="2140884"/>
            <a:ext cx="180023" cy="1757885"/>
          </a:xfrm>
          <a:prstGeom prst="leftBrace">
            <a:avLst/>
          </a:prstGeom>
          <a:ln>
            <a:solidFill>
              <a:srgbClr val="FF33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19" name="Ellipse 18">
            <a:extLst>
              <a:ext uri="{FF2B5EF4-FFF2-40B4-BE49-F238E27FC236}">
                <a16:creationId xmlns:a16="http://schemas.microsoft.com/office/drawing/2014/main" id="{F08549B0-27E2-46FC-8AFF-1D43DBADB8B8}"/>
              </a:ext>
            </a:extLst>
          </p:cNvPr>
          <p:cNvSpPr/>
          <p:nvPr/>
        </p:nvSpPr>
        <p:spPr>
          <a:xfrm>
            <a:off x="2041968" y="1887734"/>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Ellipse 19">
            <a:extLst>
              <a:ext uri="{FF2B5EF4-FFF2-40B4-BE49-F238E27FC236}">
                <a16:creationId xmlns:a16="http://schemas.microsoft.com/office/drawing/2014/main" id="{78EDACE5-3FBB-4450-9933-C4B78BA8A6F3}"/>
              </a:ext>
            </a:extLst>
          </p:cNvPr>
          <p:cNvSpPr/>
          <p:nvPr/>
        </p:nvSpPr>
        <p:spPr>
          <a:xfrm>
            <a:off x="2328548" y="3563091"/>
            <a:ext cx="306036" cy="289002"/>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a:extLst>
              <a:ext uri="{FF2B5EF4-FFF2-40B4-BE49-F238E27FC236}">
                <a16:creationId xmlns:a16="http://schemas.microsoft.com/office/drawing/2014/main" id="{2EF2FB71-8539-4809-822E-8DA9C9D87BAB}"/>
              </a:ext>
            </a:extLst>
          </p:cNvPr>
          <p:cNvSpPr txBox="1"/>
          <p:nvPr/>
        </p:nvSpPr>
        <p:spPr>
          <a:xfrm>
            <a:off x="1616376" y="1739943"/>
            <a:ext cx="792088" cy="338554"/>
          </a:xfrm>
          <a:prstGeom prst="rect">
            <a:avLst/>
          </a:prstGeom>
          <a:noFill/>
        </p:spPr>
        <p:txBody>
          <a:bodyPr wrap="square" rtlCol="0">
            <a:spAutoFit/>
          </a:bodyPr>
          <a:lstStyle/>
          <a:p>
            <a:r>
              <a:rPr lang="fr-BE" sz="1600" dirty="0">
                <a:solidFill>
                  <a:srgbClr val="FF33CC"/>
                </a:solidFill>
              </a:rPr>
              <a:t>61,1%</a:t>
            </a:r>
          </a:p>
        </p:txBody>
      </p:sp>
      <p:sp>
        <p:nvSpPr>
          <p:cNvPr id="22" name="ZoneTexte 21">
            <a:extLst>
              <a:ext uri="{FF2B5EF4-FFF2-40B4-BE49-F238E27FC236}">
                <a16:creationId xmlns:a16="http://schemas.microsoft.com/office/drawing/2014/main" id="{664BDF21-D8BF-4585-9F6B-FC91A37A482C}"/>
              </a:ext>
            </a:extLst>
          </p:cNvPr>
          <p:cNvSpPr txBox="1"/>
          <p:nvPr/>
        </p:nvSpPr>
        <p:spPr>
          <a:xfrm>
            <a:off x="2328548" y="3726052"/>
            <a:ext cx="792088" cy="338554"/>
          </a:xfrm>
          <a:prstGeom prst="rect">
            <a:avLst/>
          </a:prstGeom>
          <a:noFill/>
        </p:spPr>
        <p:txBody>
          <a:bodyPr wrap="square" rtlCol="0">
            <a:spAutoFit/>
          </a:bodyPr>
          <a:lstStyle/>
          <a:p>
            <a:r>
              <a:rPr lang="fr-BE" sz="1600" dirty="0">
                <a:solidFill>
                  <a:srgbClr val="FF33CC"/>
                </a:solidFill>
              </a:rPr>
              <a:t>26,7%</a:t>
            </a:r>
          </a:p>
        </p:txBody>
      </p:sp>
      <p:sp>
        <p:nvSpPr>
          <p:cNvPr id="23" name="Accolade ouvrante 22">
            <a:extLst>
              <a:ext uri="{FF2B5EF4-FFF2-40B4-BE49-F238E27FC236}">
                <a16:creationId xmlns:a16="http://schemas.microsoft.com/office/drawing/2014/main" id="{3F080CF2-B4B0-4DD8-9267-22B76101970D}"/>
              </a:ext>
            </a:extLst>
          </p:cNvPr>
          <p:cNvSpPr/>
          <p:nvPr/>
        </p:nvSpPr>
        <p:spPr>
          <a:xfrm rot="10800000">
            <a:off x="3021940" y="2059905"/>
            <a:ext cx="180023" cy="1757885"/>
          </a:xfrm>
          <a:prstGeom prst="leftBrace">
            <a:avLst/>
          </a:prstGeom>
          <a:ln>
            <a:solidFill>
              <a:srgbClr val="FF33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25" name="Accolade ouvrante 24">
            <a:extLst>
              <a:ext uri="{FF2B5EF4-FFF2-40B4-BE49-F238E27FC236}">
                <a16:creationId xmlns:a16="http://schemas.microsoft.com/office/drawing/2014/main" id="{7B4E1395-B05B-42E4-82B4-731DE402809B}"/>
              </a:ext>
            </a:extLst>
          </p:cNvPr>
          <p:cNvSpPr/>
          <p:nvPr/>
        </p:nvSpPr>
        <p:spPr>
          <a:xfrm rot="10800000">
            <a:off x="9134760" y="2656000"/>
            <a:ext cx="180023" cy="1651692"/>
          </a:xfrm>
          <a:prstGeom prst="leftBrace">
            <a:avLst/>
          </a:prstGeom>
          <a:ln>
            <a:solidFill>
              <a:srgbClr val="FF33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26" name="Accolade ouvrante 25">
            <a:extLst>
              <a:ext uri="{FF2B5EF4-FFF2-40B4-BE49-F238E27FC236}">
                <a16:creationId xmlns:a16="http://schemas.microsoft.com/office/drawing/2014/main" id="{B1677F32-1160-4F26-BCE6-55509F7D1873}"/>
              </a:ext>
            </a:extLst>
          </p:cNvPr>
          <p:cNvSpPr/>
          <p:nvPr/>
        </p:nvSpPr>
        <p:spPr>
          <a:xfrm rot="10800000">
            <a:off x="9832897" y="2412924"/>
            <a:ext cx="172876" cy="1521135"/>
          </a:xfrm>
          <a:prstGeom prst="leftBrace">
            <a:avLst/>
          </a:prstGeom>
          <a:ln>
            <a:solidFill>
              <a:srgbClr val="FF33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30" name="Accolade ouvrante 29">
            <a:extLst>
              <a:ext uri="{FF2B5EF4-FFF2-40B4-BE49-F238E27FC236}">
                <a16:creationId xmlns:a16="http://schemas.microsoft.com/office/drawing/2014/main" id="{D32A7639-1DA8-4BE5-9A9B-63FA838EBAA7}"/>
              </a:ext>
            </a:extLst>
          </p:cNvPr>
          <p:cNvSpPr/>
          <p:nvPr/>
        </p:nvSpPr>
        <p:spPr>
          <a:xfrm rot="10800000">
            <a:off x="5087888" y="3429000"/>
            <a:ext cx="180023" cy="1061728"/>
          </a:xfrm>
          <a:prstGeom prst="leftBrace">
            <a:avLst/>
          </a:prstGeom>
          <a:ln>
            <a:solidFill>
              <a:srgbClr val="FF33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31" name="Accolade ouvrante 30">
            <a:extLst>
              <a:ext uri="{FF2B5EF4-FFF2-40B4-BE49-F238E27FC236}">
                <a16:creationId xmlns:a16="http://schemas.microsoft.com/office/drawing/2014/main" id="{27227CEF-7E6F-4CE8-8151-A7EB33480481}"/>
              </a:ext>
            </a:extLst>
          </p:cNvPr>
          <p:cNvSpPr/>
          <p:nvPr/>
        </p:nvSpPr>
        <p:spPr>
          <a:xfrm rot="10800000">
            <a:off x="5743523" y="2898609"/>
            <a:ext cx="180023" cy="1061728"/>
          </a:xfrm>
          <a:prstGeom prst="leftBrace">
            <a:avLst/>
          </a:prstGeom>
          <a:ln>
            <a:solidFill>
              <a:srgbClr val="FF33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32" name="Accolade ouvrante 31">
            <a:extLst>
              <a:ext uri="{FF2B5EF4-FFF2-40B4-BE49-F238E27FC236}">
                <a16:creationId xmlns:a16="http://schemas.microsoft.com/office/drawing/2014/main" id="{FEBF2753-BD92-486A-8DA0-4D5993C66605}"/>
              </a:ext>
            </a:extLst>
          </p:cNvPr>
          <p:cNvSpPr/>
          <p:nvPr/>
        </p:nvSpPr>
        <p:spPr>
          <a:xfrm rot="10800000">
            <a:off x="7093522" y="2714971"/>
            <a:ext cx="180022" cy="1206229"/>
          </a:xfrm>
          <a:prstGeom prst="leftBrace">
            <a:avLst/>
          </a:prstGeom>
          <a:ln>
            <a:solidFill>
              <a:srgbClr val="FF33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24" name="Ellipse 23">
            <a:extLst>
              <a:ext uri="{FF2B5EF4-FFF2-40B4-BE49-F238E27FC236}">
                <a16:creationId xmlns:a16="http://schemas.microsoft.com/office/drawing/2014/main" id="{51294C2B-4035-479A-89AB-3BAEA31F1417}"/>
              </a:ext>
            </a:extLst>
          </p:cNvPr>
          <p:cNvSpPr/>
          <p:nvPr/>
        </p:nvSpPr>
        <p:spPr>
          <a:xfrm>
            <a:off x="4758932" y="3161489"/>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Ellipse 32">
            <a:extLst>
              <a:ext uri="{FF2B5EF4-FFF2-40B4-BE49-F238E27FC236}">
                <a16:creationId xmlns:a16="http://schemas.microsoft.com/office/drawing/2014/main" id="{84E11A3A-C07D-46DA-9BA0-BF92003D862D}"/>
              </a:ext>
            </a:extLst>
          </p:cNvPr>
          <p:cNvSpPr/>
          <p:nvPr/>
        </p:nvSpPr>
        <p:spPr>
          <a:xfrm>
            <a:off x="5402944" y="2684491"/>
            <a:ext cx="432048" cy="36004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hthoek 26">
            <a:extLst>
              <a:ext uri="{FF2B5EF4-FFF2-40B4-BE49-F238E27FC236}">
                <a16:creationId xmlns:a16="http://schemas.microsoft.com/office/drawing/2014/main" id="{60FEB579-5824-4D0D-A588-1206BACBE117}"/>
              </a:ext>
            </a:extLst>
          </p:cNvPr>
          <p:cNvSpPr/>
          <p:nvPr/>
        </p:nvSpPr>
        <p:spPr>
          <a:xfrm>
            <a:off x="314800" y="5525807"/>
            <a:ext cx="1356271" cy="1098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0516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14" grpId="0" animBg="1"/>
      <p:bldP spid="19" grpId="0" animBg="1"/>
      <p:bldP spid="19" grpId="1" animBg="1"/>
      <p:bldP spid="20" grpId="0" animBg="1"/>
      <p:bldP spid="20" grpId="1" animBg="1"/>
      <p:bldP spid="15" grpId="0"/>
      <p:bldP spid="15" grpId="1"/>
      <p:bldP spid="22" grpId="0"/>
      <p:bldP spid="22" grpId="1"/>
      <p:bldP spid="23" grpId="0" animBg="1"/>
      <p:bldP spid="23" grpId="1" animBg="1"/>
      <p:bldP spid="25" grpId="0" animBg="1"/>
      <p:bldP spid="25" grpId="1" animBg="1"/>
      <p:bldP spid="26" grpId="0" animBg="1"/>
      <p:bldP spid="26" grpId="1" animBg="1"/>
      <p:bldP spid="30" grpId="0" animBg="1"/>
      <p:bldP spid="31" grpId="0" animBg="1"/>
      <p:bldP spid="32" grpId="0" animBg="1"/>
      <p:bldP spid="24" grpId="0" animBg="1"/>
      <p:bldP spid="24" grpId="1" animBg="1"/>
      <p:bldP spid="33" grpId="0" animBg="1"/>
      <p:bldP spid="3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759C968-86B6-405D-B43B-2DD541229519}"/>
              </a:ext>
            </a:extLst>
          </p:cNvPr>
          <p:cNvSpPr>
            <a:spLocks noGrp="1"/>
          </p:cNvSpPr>
          <p:nvPr>
            <p:ph type="sldNum" sz="quarter" idx="12"/>
          </p:nvPr>
        </p:nvSpPr>
        <p:spPr/>
        <p:txBody>
          <a:bodyPr/>
          <a:lstStyle/>
          <a:p>
            <a:fld id="{8FC630BC-8F7F-4BA7-8123-083F8CBB8192}" type="slidenum">
              <a:rPr lang="nl-BE" smtClean="0"/>
              <a:t>16</a:t>
            </a:fld>
            <a:endParaRPr lang="nl-BE" dirty="0"/>
          </a:p>
        </p:txBody>
      </p:sp>
      <p:sp>
        <p:nvSpPr>
          <p:cNvPr id="4" name="Title 2">
            <a:extLst>
              <a:ext uri="{FF2B5EF4-FFF2-40B4-BE49-F238E27FC236}">
                <a16:creationId xmlns:a16="http://schemas.microsoft.com/office/drawing/2014/main" id="{0E2CBA67-3161-4870-84D3-B18065F72C43}"/>
              </a:ext>
            </a:extLst>
          </p:cNvPr>
          <p:cNvSpPr txBox="1">
            <a:spLocks/>
          </p:cNvSpPr>
          <p:nvPr/>
        </p:nvSpPr>
        <p:spPr>
          <a:xfrm>
            <a:off x="888265" y="372678"/>
            <a:ext cx="9258270" cy="6627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BE" sz="2800" dirty="0">
                <a:solidFill>
                  <a:schemeClr val="accent1"/>
                </a:solidFill>
              </a:rPr>
              <a:t>Taux d’emploi selon l’origine, le niveau de diplôme et le retard scolaire (25 à 34 ans, 2018)</a:t>
            </a:r>
            <a:endParaRPr lang="en-BE" sz="2800" dirty="0">
              <a:solidFill>
                <a:schemeClr val="accent1"/>
              </a:solidFill>
            </a:endParaRPr>
          </a:p>
        </p:txBody>
      </p:sp>
      <p:sp>
        <p:nvSpPr>
          <p:cNvPr id="7" name="ZoneTexte 4">
            <a:extLst>
              <a:ext uri="{FF2B5EF4-FFF2-40B4-BE49-F238E27FC236}">
                <a16:creationId xmlns:a16="http://schemas.microsoft.com/office/drawing/2014/main" id="{80147851-9074-47D8-A2E4-9A0CEF1A6A3F}"/>
              </a:ext>
            </a:extLst>
          </p:cNvPr>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pic>
        <p:nvPicPr>
          <p:cNvPr id="9" name="Image 8">
            <a:extLst>
              <a:ext uri="{FF2B5EF4-FFF2-40B4-BE49-F238E27FC236}">
                <a16:creationId xmlns:a16="http://schemas.microsoft.com/office/drawing/2014/main" id="{B2CA7C27-E912-4808-BC13-29F01A718212}"/>
              </a:ext>
            </a:extLst>
          </p:cNvPr>
          <p:cNvPicPr>
            <a:picLocks noChangeAspect="1"/>
          </p:cNvPicPr>
          <p:nvPr/>
        </p:nvPicPr>
        <p:blipFill>
          <a:blip r:embed="rId3"/>
          <a:stretch>
            <a:fillRect/>
          </a:stretch>
        </p:blipFill>
        <p:spPr>
          <a:xfrm>
            <a:off x="1010555" y="1498293"/>
            <a:ext cx="10072414" cy="3972785"/>
          </a:xfrm>
          <a:prstGeom prst="rect">
            <a:avLst/>
          </a:prstGeom>
        </p:spPr>
      </p:pic>
    </p:spTree>
    <p:extLst>
      <p:ext uri="{BB962C8B-B14F-4D97-AF65-F5344CB8AC3E}">
        <p14:creationId xmlns:p14="http://schemas.microsoft.com/office/powerpoint/2010/main" val="72795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94014-7726-46E2-AE25-94801B376A14}"/>
              </a:ext>
            </a:extLst>
          </p:cNvPr>
          <p:cNvSpPr>
            <a:spLocks noGrp="1"/>
          </p:cNvSpPr>
          <p:nvPr>
            <p:ph type="title"/>
          </p:nvPr>
        </p:nvSpPr>
        <p:spPr>
          <a:xfrm>
            <a:off x="838200" y="278627"/>
            <a:ext cx="9712569" cy="942282"/>
          </a:xfrm>
        </p:spPr>
        <p:txBody>
          <a:bodyPr>
            <a:normAutofit/>
          </a:bodyPr>
          <a:lstStyle/>
          <a:p>
            <a:r>
              <a:rPr lang="fr-FR" sz="2800" dirty="0"/>
              <a:t>Jeunes en stage d’insertion</a:t>
            </a:r>
            <a:endParaRPr lang="nl-BE" sz="2800" dirty="0"/>
          </a:p>
        </p:txBody>
      </p:sp>
      <p:sp>
        <p:nvSpPr>
          <p:cNvPr id="5" name="Tijdelijke aanduiding voor dianummer 4">
            <a:extLst>
              <a:ext uri="{FF2B5EF4-FFF2-40B4-BE49-F238E27FC236}">
                <a16:creationId xmlns:a16="http://schemas.microsoft.com/office/drawing/2014/main" id="{0C561D09-8FDA-4635-94CA-491D29039038}"/>
              </a:ext>
            </a:extLst>
          </p:cNvPr>
          <p:cNvSpPr>
            <a:spLocks noGrp="1"/>
          </p:cNvSpPr>
          <p:nvPr>
            <p:ph type="sldNum" sz="quarter" idx="12"/>
          </p:nvPr>
        </p:nvSpPr>
        <p:spPr/>
        <p:txBody>
          <a:bodyPr/>
          <a:lstStyle/>
          <a:p>
            <a:fld id="{E280F6CC-6784-A943-B01C-08A9FA42E5E8}" type="slidenum">
              <a:rPr lang="en-BE" smtClean="0"/>
              <a:t>17</a:t>
            </a:fld>
            <a:endParaRPr lang="en-BE"/>
          </a:p>
        </p:txBody>
      </p:sp>
      <p:sp>
        <p:nvSpPr>
          <p:cNvPr id="6" name="ZoneTexte 4">
            <a:extLst>
              <a:ext uri="{FF2B5EF4-FFF2-40B4-BE49-F238E27FC236}">
                <a16:creationId xmlns:a16="http://schemas.microsoft.com/office/drawing/2014/main" id="{4F08A31C-6C3B-435B-BAF0-7E278BF34783}"/>
              </a:ext>
            </a:extLst>
          </p:cNvPr>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pic>
        <p:nvPicPr>
          <p:cNvPr id="7" name="Afbeelding 6">
            <a:extLst>
              <a:ext uri="{FF2B5EF4-FFF2-40B4-BE49-F238E27FC236}">
                <a16:creationId xmlns:a16="http://schemas.microsoft.com/office/drawing/2014/main" id="{52F4B5A5-EB3E-4E3A-A67D-12AED99F5D34}"/>
              </a:ext>
            </a:extLst>
          </p:cNvPr>
          <p:cNvPicPr>
            <a:picLocks noChangeAspect="1"/>
          </p:cNvPicPr>
          <p:nvPr/>
        </p:nvPicPr>
        <p:blipFill>
          <a:blip r:embed="rId2"/>
          <a:stretch>
            <a:fillRect/>
          </a:stretch>
        </p:blipFill>
        <p:spPr>
          <a:xfrm>
            <a:off x="2781300" y="966444"/>
            <a:ext cx="6920416" cy="4726361"/>
          </a:xfrm>
          <a:prstGeom prst="rect">
            <a:avLst/>
          </a:prstGeom>
        </p:spPr>
      </p:pic>
    </p:spTree>
    <p:extLst>
      <p:ext uri="{BB962C8B-B14F-4D97-AF65-F5344CB8AC3E}">
        <p14:creationId xmlns:p14="http://schemas.microsoft.com/office/powerpoint/2010/main" val="9063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A0ED-9472-834F-8F49-034287D2604E}"/>
              </a:ext>
            </a:extLst>
          </p:cNvPr>
          <p:cNvSpPr>
            <a:spLocks noGrp="1"/>
          </p:cNvSpPr>
          <p:nvPr>
            <p:ph type="title"/>
          </p:nvPr>
        </p:nvSpPr>
        <p:spPr>
          <a:xfrm>
            <a:off x="838200" y="278626"/>
            <a:ext cx="9220200" cy="1325563"/>
          </a:xfrm>
        </p:spPr>
        <p:txBody>
          <a:bodyPr anchor="ctr">
            <a:normAutofit/>
          </a:bodyPr>
          <a:lstStyle/>
          <a:p>
            <a:r>
              <a:rPr lang="nl-BE" sz="3600" dirty="0" err="1"/>
              <a:t>Quelques</a:t>
            </a:r>
            <a:r>
              <a:rPr lang="nl-BE" sz="3600" dirty="0"/>
              <a:t> </a:t>
            </a:r>
            <a:r>
              <a:rPr lang="nl-BE" sz="3600" dirty="0" err="1"/>
              <a:t>conclusions</a:t>
            </a:r>
            <a:r>
              <a:rPr lang="nl-BE" sz="3600" dirty="0"/>
              <a:t> du Monitoring 2022</a:t>
            </a:r>
            <a:endParaRPr lang="en-BE" sz="3600" dirty="0"/>
          </a:p>
        </p:txBody>
      </p:sp>
      <p:sp>
        <p:nvSpPr>
          <p:cNvPr id="8" name="Content Placeholder 2">
            <a:extLst>
              <a:ext uri="{FF2B5EF4-FFF2-40B4-BE49-F238E27FC236}">
                <a16:creationId xmlns:a16="http://schemas.microsoft.com/office/drawing/2014/main" id="{8048BDA4-5E1A-D544-1DD9-E20FDB906908}"/>
              </a:ext>
            </a:extLst>
          </p:cNvPr>
          <p:cNvSpPr>
            <a:spLocks noGrp="1"/>
          </p:cNvSpPr>
          <p:nvPr>
            <p:ph idx="1"/>
          </p:nvPr>
        </p:nvSpPr>
        <p:spPr>
          <a:xfrm>
            <a:off x="838200" y="1604189"/>
            <a:ext cx="10775094" cy="3882211"/>
          </a:xfrm>
        </p:spPr>
        <p:txBody>
          <a:bodyPr>
            <a:normAutofit fontScale="92500" lnSpcReduction="20000"/>
          </a:bodyPr>
          <a:lstStyle/>
          <a:p>
            <a:r>
              <a:rPr lang="fr-FR" altLang="nl-BE" dirty="0">
                <a:solidFill>
                  <a:srgbClr val="00B050"/>
                </a:solidFill>
              </a:rPr>
              <a:t>G</a:t>
            </a:r>
            <a:r>
              <a:rPr lang="fr-FR" altLang="nl-BE" sz="2800" dirty="0">
                <a:solidFill>
                  <a:srgbClr val="00B050"/>
                </a:solidFill>
              </a:rPr>
              <a:t>randes différences </a:t>
            </a:r>
            <a:r>
              <a:rPr lang="fr-FR" altLang="nl-BE" sz="2800" dirty="0"/>
              <a:t>entre les positions des différents groupes sur le marché du travail belge</a:t>
            </a:r>
          </a:p>
          <a:p>
            <a:r>
              <a:rPr lang="fr-FR" altLang="nl-BE" sz="2800" dirty="0">
                <a:solidFill>
                  <a:srgbClr val="00B050"/>
                </a:solidFill>
              </a:rPr>
              <a:t>Tendances positives </a:t>
            </a:r>
            <a:r>
              <a:rPr lang="fr-FR" altLang="nl-BE" sz="2800" dirty="0"/>
              <a:t>pour tous les groupes d'origine, mais les personnes d'origine étrangère sont toujours moins susceptibles d'être employées et, si elles le sont, c'est souvent dans des emplois moins durables et moins qualitatifs</a:t>
            </a:r>
          </a:p>
          <a:p>
            <a:r>
              <a:rPr lang="fr-FR" altLang="nl-BE" sz="2800" dirty="0"/>
              <a:t>L'</a:t>
            </a:r>
            <a:r>
              <a:rPr lang="fr-FR" altLang="nl-BE" sz="2800" dirty="0">
                <a:solidFill>
                  <a:srgbClr val="00B050"/>
                </a:solidFill>
              </a:rPr>
              <a:t>impact négatif de la pandémie </a:t>
            </a:r>
            <a:r>
              <a:rPr lang="fr-FR" altLang="nl-BE" sz="2800" dirty="0"/>
              <a:t>de la COVID-19 sur les résultats des personnes d'origine étrangère sur le marché du travail</a:t>
            </a:r>
          </a:p>
          <a:p>
            <a:r>
              <a:rPr lang="fr-FR" altLang="nl-BE" sz="2800" dirty="0"/>
              <a:t>Grandes </a:t>
            </a:r>
            <a:r>
              <a:rPr lang="fr-FR" altLang="nl-BE" dirty="0">
                <a:solidFill>
                  <a:srgbClr val="00B050"/>
                </a:solidFill>
              </a:rPr>
              <a:t>différences</a:t>
            </a:r>
            <a:r>
              <a:rPr lang="fr-FR" altLang="nl-BE" sz="2800" dirty="0"/>
              <a:t> entre genres, niveaux de diplômes, </a:t>
            </a:r>
            <a:r>
              <a:rPr lang="fr-FR" altLang="nl-BE" dirty="0">
                <a:solidFill>
                  <a:srgbClr val="00B050"/>
                </a:solidFill>
              </a:rPr>
              <a:t>entre communes</a:t>
            </a:r>
            <a:r>
              <a:rPr lang="fr-FR" altLang="nl-BE" sz="2800" dirty="0"/>
              <a:t>…</a:t>
            </a:r>
          </a:p>
          <a:p>
            <a:r>
              <a:rPr lang="fr-FR" altLang="nl-BE" dirty="0"/>
              <a:t>R</a:t>
            </a:r>
            <a:r>
              <a:rPr lang="fr-FR" altLang="nl-BE" sz="2800" dirty="0"/>
              <a:t>ésultats importants au niveau local (</a:t>
            </a:r>
            <a:r>
              <a:rPr lang="fr-FR" altLang="nl-BE" sz="2800" b="1" dirty="0">
                <a:solidFill>
                  <a:srgbClr val="00B050"/>
                </a:solidFill>
              </a:rPr>
              <a:t>force des gouvernements municipaux </a:t>
            </a:r>
            <a:r>
              <a:rPr lang="fr-FR" altLang="nl-BE" sz="2800" dirty="0"/>
              <a:t>et des politiques locales)</a:t>
            </a:r>
          </a:p>
        </p:txBody>
      </p:sp>
      <p:sp>
        <p:nvSpPr>
          <p:cNvPr id="3" name="Slide Number Placeholder 2">
            <a:extLst>
              <a:ext uri="{FF2B5EF4-FFF2-40B4-BE49-F238E27FC236}">
                <a16:creationId xmlns:a16="http://schemas.microsoft.com/office/drawing/2014/main" id="{297AFEF2-A04D-2E42-B023-3A2515B06F21}"/>
              </a:ext>
            </a:extLst>
          </p:cNvPr>
          <p:cNvSpPr>
            <a:spLocks noGrp="1"/>
          </p:cNvSpPr>
          <p:nvPr>
            <p:ph type="sldNum" sz="quarter" idx="12"/>
          </p:nvPr>
        </p:nvSpPr>
        <p:spPr>
          <a:xfrm>
            <a:off x="8870094" y="6127750"/>
            <a:ext cx="2743200" cy="365125"/>
          </a:xfrm>
        </p:spPr>
        <p:txBody>
          <a:bodyPr anchor="ctr">
            <a:normAutofit/>
          </a:bodyPr>
          <a:lstStyle/>
          <a:p>
            <a:pPr>
              <a:spcAft>
                <a:spcPts val="600"/>
              </a:spcAft>
            </a:pPr>
            <a:fld id="{E280F6CC-6784-A943-B01C-08A9FA42E5E8}" type="slidenum">
              <a:rPr lang="en-BE" smtClean="0"/>
              <a:pPr>
                <a:spcAft>
                  <a:spcPts val="600"/>
                </a:spcAft>
              </a:pPr>
              <a:t>18</a:t>
            </a:fld>
            <a:endParaRPr lang="en-BE"/>
          </a:p>
        </p:txBody>
      </p:sp>
    </p:spTree>
    <p:extLst>
      <p:ext uri="{BB962C8B-B14F-4D97-AF65-F5344CB8AC3E}">
        <p14:creationId xmlns:p14="http://schemas.microsoft.com/office/powerpoint/2010/main" val="156339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92DAE-7DDE-40CD-A78C-510A220B03DB}"/>
              </a:ext>
            </a:extLst>
          </p:cNvPr>
          <p:cNvSpPr>
            <a:spLocks noGrp="1"/>
          </p:cNvSpPr>
          <p:nvPr>
            <p:ph type="title"/>
          </p:nvPr>
        </p:nvSpPr>
        <p:spPr>
          <a:xfrm>
            <a:off x="838200" y="278626"/>
            <a:ext cx="10515600" cy="1325563"/>
          </a:xfrm>
        </p:spPr>
        <p:txBody>
          <a:bodyPr anchor="ctr">
            <a:normAutofit/>
          </a:bodyPr>
          <a:lstStyle/>
          <a:p>
            <a:r>
              <a:rPr lang="nl-BE" dirty="0"/>
              <a:t>Pour plus </a:t>
            </a:r>
            <a:r>
              <a:rPr lang="nl-BE" dirty="0" err="1"/>
              <a:t>d'informations</a:t>
            </a:r>
            <a:r>
              <a:rPr lang="nl-BE" dirty="0"/>
              <a:t>, </a:t>
            </a:r>
            <a:r>
              <a:rPr lang="nl-BE" dirty="0" err="1"/>
              <a:t>consultez</a:t>
            </a:r>
            <a:r>
              <a:rPr lang="nl-BE" dirty="0"/>
              <a:t> :</a:t>
            </a:r>
          </a:p>
        </p:txBody>
      </p:sp>
      <p:pic>
        <p:nvPicPr>
          <p:cNvPr id="6" name="Tijdelijke aanduiding voor inhoud 5">
            <a:extLst>
              <a:ext uri="{FF2B5EF4-FFF2-40B4-BE49-F238E27FC236}">
                <a16:creationId xmlns:a16="http://schemas.microsoft.com/office/drawing/2014/main" id="{51C939A5-5BAC-40CB-BE3A-EAD2EBB640AA}"/>
              </a:ext>
            </a:extLst>
          </p:cNvPr>
          <p:cNvPicPr>
            <a:picLocks noGrp="1" noChangeAspect="1"/>
          </p:cNvPicPr>
          <p:nvPr>
            <p:ph sz="half" idx="1"/>
          </p:nvPr>
        </p:nvPicPr>
        <p:blipFill>
          <a:blip r:embed="rId2"/>
          <a:stretch>
            <a:fillRect/>
          </a:stretch>
        </p:blipFill>
        <p:spPr>
          <a:xfrm>
            <a:off x="1573898" y="1739126"/>
            <a:ext cx="3710204" cy="3710204"/>
          </a:xfrm>
          <a:noFill/>
        </p:spPr>
      </p:pic>
      <p:sp>
        <p:nvSpPr>
          <p:cNvPr id="11" name="Content Placeholder 3">
            <a:extLst>
              <a:ext uri="{FF2B5EF4-FFF2-40B4-BE49-F238E27FC236}">
                <a16:creationId xmlns:a16="http://schemas.microsoft.com/office/drawing/2014/main" id="{317A0250-5C56-ADB4-77BC-52C3A1292F12}"/>
              </a:ext>
            </a:extLst>
          </p:cNvPr>
          <p:cNvSpPr>
            <a:spLocks noGrp="1"/>
          </p:cNvSpPr>
          <p:nvPr>
            <p:ph sz="half" idx="2"/>
          </p:nvPr>
        </p:nvSpPr>
        <p:spPr>
          <a:xfrm>
            <a:off x="5914663" y="2928395"/>
            <a:ext cx="5439137" cy="2520934"/>
          </a:xfrm>
        </p:spPr>
        <p:txBody>
          <a:bodyPr/>
          <a:lstStyle/>
          <a:p>
            <a:pPr marL="0" indent="0">
              <a:buNone/>
            </a:pPr>
            <a:r>
              <a:rPr lang="en-US" dirty="0">
                <a:solidFill>
                  <a:schemeClr val="accent2"/>
                </a:solidFill>
              </a:rPr>
              <a:t>werk.belgie.be/</a:t>
            </a:r>
            <a:r>
              <a:rPr lang="en-US" dirty="0" err="1">
                <a:solidFill>
                  <a:schemeClr val="accent2"/>
                </a:solidFill>
              </a:rPr>
              <a:t>nl</a:t>
            </a:r>
            <a:r>
              <a:rPr lang="en-US" dirty="0">
                <a:solidFill>
                  <a:schemeClr val="accent2"/>
                </a:solidFill>
              </a:rPr>
              <a:t>/</a:t>
            </a:r>
            <a:r>
              <a:rPr lang="en-US" dirty="0" err="1">
                <a:solidFill>
                  <a:schemeClr val="accent2"/>
                </a:solidFill>
              </a:rPr>
              <a:t>publicaties</a:t>
            </a:r>
            <a:r>
              <a:rPr lang="en-US" dirty="0">
                <a:solidFill>
                  <a:schemeClr val="accent2"/>
                </a:solidFill>
              </a:rPr>
              <a:t>/socio-economische-monitoring-2022-arbeidsmarkt-en-origine</a:t>
            </a:r>
          </a:p>
        </p:txBody>
      </p:sp>
      <p:sp>
        <p:nvSpPr>
          <p:cNvPr id="4" name="Tijdelijke aanduiding voor dianummer 3">
            <a:extLst>
              <a:ext uri="{FF2B5EF4-FFF2-40B4-BE49-F238E27FC236}">
                <a16:creationId xmlns:a16="http://schemas.microsoft.com/office/drawing/2014/main" id="{6E245B84-86B2-4056-B7A2-4973B30D6B19}"/>
              </a:ext>
            </a:extLst>
          </p:cNvPr>
          <p:cNvSpPr>
            <a:spLocks noGrp="1"/>
          </p:cNvSpPr>
          <p:nvPr>
            <p:ph type="sldNum" sz="quarter" idx="12"/>
          </p:nvPr>
        </p:nvSpPr>
        <p:spPr>
          <a:xfrm>
            <a:off x="8870094" y="6127750"/>
            <a:ext cx="2743200" cy="365125"/>
          </a:xfrm>
        </p:spPr>
        <p:txBody>
          <a:bodyPr anchor="ctr">
            <a:normAutofit/>
          </a:bodyPr>
          <a:lstStyle/>
          <a:p>
            <a:pPr>
              <a:spcAft>
                <a:spcPts val="600"/>
              </a:spcAft>
            </a:pPr>
            <a:fld id="{E280F6CC-6784-A943-B01C-08A9FA42E5E8}" type="slidenum">
              <a:rPr lang="en-BE" smtClean="0"/>
              <a:pPr>
                <a:spcAft>
                  <a:spcPts val="600"/>
                </a:spcAft>
              </a:pPr>
              <a:t>19</a:t>
            </a:fld>
            <a:endParaRPr lang="en-BE"/>
          </a:p>
        </p:txBody>
      </p:sp>
    </p:spTree>
    <p:extLst>
      <p:ext uri="{BB962C8B-B14F-4D97-AF65-F5344CB8AC3E}">
        <p14:creationId xmlns:p14="http://schemas.microsoft.com/office/powerpoint/2010/main" val="393738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A0ED-9472-834F-8F49-034287D2604E}"/>
              </a:ext>
            </a:extLst>
          </p:cNvPr>
          <p:cNvSpPr>
            <a:spLocks noGrp="1"/>
          </p:cNvSpPr>
          <p:nvPr>
            <p:ph type="title"/>
          </p:nvPr>
        </p:nvSpPr>
        <p:spPr>
          <a:xfrm>
            <a:off x="838200" y="278626"/>
            <a:ext cx="9220200" cy="1325563"/>
          </a:xfrm>
        </p:spPr>
        <p:txBody>
          <a:bodyPr anchor="ctr">
            <a:normAutofit/>
          </a:bodyPr>
          <a:lstStyle/>
          <a:p>
            <a:r>
              <a:rPr lang="nl-BE" sz="3600" dirty="0" err="1"/>
              <a:t>Qu’est-ce</a:t>
            </a:r>
            <a:r>
              <a:rPr lang="nl-BE" sz="3600" dirty="0"/>
              <a:t> que </a:t>
            </a:r>
            <a:r>
              <a:rPr lang="nl-BE" sz="3600" dirty="0" err="1"/>
              <a:t>le</a:t>
            </a:r>
            <a:r>
              <a:rPr lang="nl-BE" sz="3600" dirty="0"/>
              <a:t> Monitoring </a:t>
            </a:r>
            <a:r>
              <a:rPr lang="nl-BE" sz="3600" dirty="0" err="1"/>
              <a:t>socioéconomique</a:t>
            </a:r>
            <a:r>
              <a:rPr lang="nl-BE" sz="3600" dirty="0"/>
              <a:t>?</a:t>
            </a:r>
            <a:endParaRPr lang="en-BE" sz="3600" dirty="0"/>
          </a:p>
        </p:txBody>
      </p:sp>
      <p:sp>
        <p:nvSpPr>
          <p:cNvPr id="8" name="Content Placeholder 2">
            <a:extLst>
              <a:ext uri="{FF2B5EF4-FFF2-40B4-BE49-F238E27FC236}">
                <a16:creationId xmlns:a16="http://schemas.microsoft.com/office/drawing/2014/main" id="{8048BDA4-5E1A-D544-1DD9-E20FDB906908}"/>
              </a:ext>
            </a:extLst>
          </p:cNvPr>
          <p:cNvSpPr>
            <a:spLocks noGrp="1"/>
          </p:cNvSpPr>
          <p:nvPr>
            <p:ph idx="1"/>
          </p:nvPr>
        </p:nvSpPr>
        <p:spPr>
          <a:xfrm>
            <a:off x="838200" y="1739126"/>
            <a:ext cx="10775094" cy="3747274"/>
          </a:xfrm>
        </p:spPr>
        <p:txBody>
          <a:bodyPr>
            <a:normAutofit fontScale="92500" lnSpcReduction="10000"/>
          </a:bodyPr>
          <a:lstStyle/>
          <a:p>
            <a:r>
              <a:rPr lang="fr-BE" altLang="nl-BE" sz="2800" dirty="0"/>
              <a:t>Données provenant du </a:t>
            </a:r>
            <a:r>
              <a:rPr lang="fr-BE" altLang="nl-BE" sz="2800" b="1" dirty="0">
                <a:solidFill>
                  <a:srgbClr val="CC0066"/>
                </a:solidFill>
              </a:rPr>
              <a:t>Datawarehouse marché du travail et protection sociale (BCSS)</a:t>
            </a:r>
          </a:p>
          <a:p>
            <a:r>
              <a:rPr lang="fr-BE" altLang="nl-BE" sz="2800" dirty="0"/>
              <a:t>Contient pratiquement l’ensemble de la population de 18 à 64 ans </a:t>
            </a:r>
          </a:p>
          <a:p>
            <a:r>
              <a:rPr lang="fr-BE" sz="2800" dirty="0"/>
              <a:t>Pour la période 2008-2019 (2018 pour le niveau d’éducation, données provisoires 2020)</a:t>
            </a:r>
          </a:p>
          <a:p>
            <a:r>
              <a:rPr lang="fr-BE" sz="2800" dirty="0"/>
              <a:t>Focus : impact de la Covid, retard scolaire, travail étudiant, détachement</a:t>
            </a:r>
          </a:p>
          <a:p>
            <a:r>
              <a:rPr lang="fr-FR" sz="2800" dirty="0"/>
              <a:t>Données ventilées par origine nationale, historique migratoire, caractéristiques personnelles, secteur, région -&gt; </a:t>
            </a:r>
            <a:r>
              <a:rPr lang="fr-FR" sz="2800" b="1" dirty="0"/>
              <a:t>détails pour les communes bruxelloises</a:t>
            </a:r>
            <a:endParaRPr lang="fr-BE" sz="2800" b="1" dirty="0"/>
          </a:p>
          <a:p>
            <a:endParaRPr lang="en-US" dirty="0"/>
          </a:p>
        </p:txBody>
      </p:sp>
      <p:sp>
        <p:nvSpPr>
          <p:cNvPr id="3" name="Slide Number Placeholder 2">
            <a:extLst>
              <a:ext uri="{FF2B5EF4-FFF2-40B4-BE49-F238E27FC236}">
                <a16:creationId xmlns:a16="http://schemas.microsoft.com/office/drawing/2014/main" id="{297AFEF2-A04D-2E42-B023-3A2515B06F21}"/>
              </a:ext>
            </a:extLst>
          </p:cNvPr>
          <p:cNvSpPr>
            <a:spLocks noGrp="1"/>
          </p:cNvSpPr>
          <p:nvPr>
            <p:ph type="sldNum" sz="quarter" idx="12"/>
          </p:nvPr>
        </p:nvSpPr>
        <p:spPr>
          <a:xfrm>
            <a:off x="8870094" y="6127750"/>
            <a:ext cx="2743200" cy="365125"/>
          </a:xfrm>
        </p:spPr>
        <p:txBody>
          <a:bodyPr anchor="ctr">
            <a:normAutofit/>
          </a:bodyPr>
          <a:lstStyle/>
          <a:p>
            <a:pPr>
              <a:spcAft>
                <a:spcPts val="600"/>
              </a:spcAft>
            </a:pPr>
            <a:fld id="{E280F6CC-6784-A943-B01C-08A9FA42E5E8}" type="slidenum">
              <a:rPr lang="en-BE" smtClean="0"/>
              <a:pPr>
                <a:spcAft>
                  <a:spcPts val="600"/>
                </a:spcAft>
              </a:pPr>
              <a:t>2</a:t>
            </a:fld>
            <a:endParaRPr lang="en-BE"/>
          </a:p>
        </p:txBody>
      </p:sp>
    </p:spTree>
    <p:extLst>
      <p:ext uri="{BB962C8B-B14F-4D97-AF65-F5344CB8AC3E}">
        <p14:creationId xmlns:p14="http://schemas.microsoft.com/office/powerpoint/2010/main" val="4089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4D89EB-3EE7-DA4C-973C-32B0941AA3FB}"/>
              </a:ext>
            </a:extLst>
          </p:cNvPr>
          <p:cNvSpPr>
            <a:spLocks noGrp="1"/>
          </p:cNvSpPr>
          <p:nvPr>
            <p:ph type="sldNum" sz="quarter" idx="10"/>
          </p:nvPr>
        </p:nvSpPr>
        <p:spPr/>
        <p:txBody>
          <a:bodyPr/>
          <a:lstStyle/>
          <a:p>
            <a:fld id="{E280F6CC-6784-A943-B01C-08A9FA42E5E8}" type="slidenum">
              <a:rPr lang="en-BE" smtClean="0"/>
              <a:pPr/>
              <a:t>20</a:t>
            </a:fld>
            <a:endParaRPr lang="en-BE" dirty="0"/>
          </a:p>
        </p:txBody>
      </p:sp>
    </p:spTree>
    <p:extLst>
      <p:ext uri="{BB962C8B-B14F-4D97-AF65-F5344CB8AC3E}">
        <p14:creationId xmlns:p14="http://schemas.microsoft.com/office/powerpoint/2010/main" val="246968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AE3C5294-0FDB-43D0-A4E0-CFCD526128C8}"/>
              </a:ext>
            </a:extLst>
          </p:cNvPr>
          <p:cNvSpPr>
            <a:spLocks noGrp="1"/>
          </p:cNvSpPr>
          <p:nvPr>
            <p:ph type="title"/>
          </p:nvPr>
        </p:nvSpPr>
        <p:spPr>
          <a:xfrm>
            <a:off x="1136213" y="666052"/>
            <a:ext cx="7488832" cy="363841"/>
          </a:xfrm>
        </p:spPr>
        <p:txBody>
          <a:bodyPr>
            <a:normAutofit fontScale="90000"/>
          </a:bodyPr>
          <a:lstStyle/>
          <a:p>
            <a:r>
              <a:rPr lang="nl-BE" dirty="0"/>
              <a:t>Definition origine</a:t>
            </a:r>
            <a:endParaRPr lang="en-BE" dirty="0"/>
          </a:p>
        </p:txBody>
      </p:sp>
      <p:sp>
        <p:nvSpPr>
          <p:cNvPr id="10" name="Rectangle à coins arrondis 23">
            <a:extLst>
              <a:ext uri="{FF2B5EF4-FFF2-40B4-BE49-F238E27FC236}">
                <a16:creationId xmlns:a16="http://schemas.microsoft.com/office/drawing/2014/main" id="{238DA906-D14D-4E0B-9864-C1D65AC8A595}"/>
              </a:ext>
            </a:extLst>
          </p:cNvPr>
          <p:cNvSpPr/>
          <p:nvPr/>
        </p:nvSpPr>
        <p:spPr>
          <a:xfrm>
            <a:off x="2006142" y="2344293"/>
            <a:ext cx="3206333" cy="1876795"/>
          </a:xfrm>
          <a:prstGeom prst="roundRect">
            <a:avLst/>
          </a:prstGeom>
          <a:solidFill>
            <a:srgbClr val="C76361"/>
          </a:solidFill>
          <a:ln>
            <a:solidFill>
              <a:srgbClr val="C76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8">
            <a:extLst>
              <a:ext uri="{FF2B5EF4-FFF2-40B4-BE49-F238E27FC236}">
                <a16:creationId xmlns:a16="http://schemas.microsoft.com/office/drawing/2014/main" id="{52FDE8F2-1847-4DEF-8B04-A18A78003328}"/>
              </a:ext>
            </a:extLst>
          </p:cNvPr>
          <p:cNvSpPr txBox="1"/>
          <p:nvPr/>
        </p:nvSpPr>
        <p:spPr>
          <a:xfrm>
            <a:off x="2006143" y="2452305"/>
            <a:ext cx="3206332" cy="1323439"/>
          </a:xfrm>
          <a:prstGeom prst="rect">
            <a:avLst/>
          </a:prstGeom>
          <a:noFill/>
        </p:spPr>
        <p:txBody>
          <a:bodyPr wrap="square" rtlCol="0">
            <a:spAutoFit/>
          </a:bodyPr>
          <a:lstStyle/>
          <a:p>
            <a:pPr marL="285750" indent="-285750">
              <a:buFontTx/>
              <a:buChar char="-"/>
            </a:pPr>
            <a:r>
              <a:rPr lang="fr-BE" sz="2000" dirty="0">
                <a:solidFill>
                  <a:schemeClr val="bg1"/>
                </a:solidFill>
              </a:rPr>
              <a:t>Non belge</a:t>
            </a:r>
          </a:p>
          <a:p>
            <a:pPr marL="285750" indent="-285750">
              <a:buFontTx/>
              <a:buChar char="-"/>
            </a:pPr>
            <a:r>
              <a:rPr lang="fr-BE" sz="2000" dirty="0">
                <a:solidFill>
                  <a:schemeClr val="bg1"/>
                </a:solidFill>
              </a:rPr>
              <a:t>Né non belge</a:t>
            </a:r>
          </a:p>
          <a:p>
            <a:pPr marL="285750" indent="-285750">
              <a:buFontTx/>
              <a:buChar char="-"/>
            </a:pPr>
            <a:r>
              <a:rPr lang="fr-BE" sz="2000" dirty="0">
                <a:solidFill>
                  <a:schemeClr val="bg1"/>
                </a:solidFill>
              </a:rPr>
              <a:t>Ou un des parents né non belge</a:t>
            </a:r>
          </a:p>
        </p:txBody>
      </p:sp>
      <p:sp>
        <p:nvSpPr>
          <p:cNvPr id="12" name="ZoneTexte 2">
            <a:extLst>
              <a:ext uri="{FF2B5EF4-FFF2-40B4-BE49-F238E27FC236}">
                <a16:creationId xmlns:a16="http://schemas.microsoft.com/office/drawing/2014/main" id="{4CCE8D9B-8C9A-42FE-901F-921DC60DDDDD}"/>
              </a:ext>
            </a:extLst>
          </p:cNvPr>
          <p:cNvSpPr txBox="1"/>
          <p:nvPr/>
        </p:nvSpPr>
        <p:spPr>
          <a:xfrm>
            <a:off x="2207518" y="1775838"/>
            <a:ext cx="2880370" cy="400110"/>
          </a:xfrm>
          <a:prstGeom prst="rect">
            <a:avLst/>
          </a:prstGeom>
          <a:noFill/>
        </p:spPr>
        <p:txBody>
          <a:bodyPr wrap="square" rtlCol="0">
            <a:spAutoFit/>
          </a:bodyPr>
          <a:lstStyle/>
          <a:p>
            <a:pPr algn="ctr"/>
            <a:r>
              <a:rPr lang="fr-BE" sz="2000" b="1" dirty="0">
                <a:solidFill>
                  <a:srgbClr val="C76361"/>
                </a:solidFill>
              </a:rPr>
              <a:t>Origine étrangère</a:t>
            </a:r>
          </a:p>
        </p:txBody>
      </p:sp>
      <p:sp>
        <p:nvSpPr>
          <p:cNvPr id="14" name="ZoneTexte 3">
            <a:extLst>
              <a:ext uri="{FF2B5EF4-FFF2-40B4-BE49-F238E27FC236}">
                <a16:creationId xmlns:a16="http://schemas.microsoft.com/office/drawing/2014/main" id="{12A5D8EF-8EEB-42CA-8812-14C9EA203DAB}"/>
              </a:ext>
            </a:extLst>
          </p:cNvPr>
          <p:cNvSpPr txBox="1"/>
          <p:nvPr/>
        </p:nvSpPr>
        <p:spPr>
          <a:xfrm>
            <a:off x="7451956" y="1775838"/>
            <a:ext cx="2061027" cy="400110"/>
          </a:xfrm>
          <a:prstGeom prst="rect">
            <a:avLst/>
          </a:prstGeom>
          <a:noFill/>
        </p:spPr>
        <p:txBody>
          <a:bodyPr wrap="square" rtlCol="0">
            <a:spAutoFit/>
          </a:bodyPr>
          <a:lstStyle/>
          <a:p>
            <a:pPr algn="ctr"/>
            <a:r>
              <a:rPr lang="fr-BE" sz="2000" b="1" dirty="0">
                <a:solidFill>
                  <a:schemeClr val="accent1">
                    <a:lumMod val="60000"/>
                    <a:lumOff val="40000"/>
                  </a:schemeClr>
                </a:solidFill>
              </a:rPr>
              <a:t>Origine belge</a:t>
            </a:r>
          </a:p>
        </p:txBody>
      </p:sp>
      <p:sp>
        <p:nvSpPr>
          <p:cNvPr id="15" name="Rectangle à coins arrondis 25">
            <a:extLst>
              <a:ext uri="{FF2B5EF4-FFF2-40B4-BE49-F238E27FC236}">
                <a16:creationId xmlns:a16="http://schemas.microsoft.com/office/drawing/2014/main" id="{61A8A3DA-06E2-41DD-A073-F6B6E700536F}"/>
              </a:ext>
            </a:extLst>
          </p:cNvPr>
          <p:cNvSpPr/>
          <p:nvPr/>
        </p:nvSpPr>
        <p:spPr>
          <a:xfrm>
            <a:off x="6779081" y="2344293"/>
            <a:ext cx="3406776" cy="187679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ZoneTexte 26">
            <a:extLst>
              <a:ext uri="{FF2B5EF4-FFF2-40B4-BE49-F238E27FC236}">
                <a16:creationId xmlns:a16="http://schemas.microsoft.com/office/drawing/2014/main" id="{A7F3CF0F-8234-4D42-AC70-7D32E087D6CC}"/>
              </a:ext>
            </a:extLst>
          </p:cNvPr>
          <p:cNvSpPr txBox="1"/>
          <p:nvPr/>
        </p:nvSpPr>
        <p:spPr>
          <a:xfrm>
            <a:off x="6853859" y="2585337"/>
            <a:ext cx="3257220" cy="707886"/>
          </a:xfrm>
          <a:prstGeom prst="rect">
            <a:avLst/>
          </a:prstGeom>
          <a:noFill/>
        </p:spPr>
        <p:txBody>
          <a:bodyPr wrap="square" rtlCol="0">
            <a:spAutoFit/>
          </a:bodyPr>
          <a:lstStyle/>
          <a:p>
            <a:r>
              <a:rPr lang="fr-FR" sz="2000" dirty="0">
                <a:solidFill>
                  <a:schemeClr val="bg1"/>
                </a:solidFill>
              </a:rPr>
              <a:t>Belge né belge avec les deux parents nés belges</a:t>
            </a:r>
          </a:p>
        </p:txBody>
      </p:sp>
      <p:sp>
        <p:nvSpPr>
          <p:cNvPr id="2" name="Espace réservé du numéro de diapositive 1">
            <a:extLst>
              <a:ext uri="{FF2B5EF4-FFF2-40B4-BE49-F238E27FC236}">
                <a16:creationId xmlns:a16="http://schemas.microsoft.com/office/drawing/2014/main" id="{6B92CC8A-3839-4C0B-B70A-4560B8FB59FB}"/>
              </a:ext>
            </a:extLst>
          </p:cNvPr>
          <p:cNvSpPr>
            <a:spLocks noGrp="1"/>
          </p:cNvSpPr>
          <p:nvPr>
            <p:ph type="sldNum" sz="quarter" idx="12"/>
          </p:nvPr>
        </p:nvSpPr>
        <p:spPr/>
        <p:txBody>
          <a:bodyPr/>
          <a:lstStyle/>
          <a:p>
            <a:fld id="{8FC630BC-8F7F-4BA7-8123-083F8CBB8192}" type="slidenum">
              <a:rPr lang="nl-BE" smtClean="0"/>
              <a:t>3</a:t>
            </a:fld>
            <a:endParaRPr lang="nl-BE" dirty="0"/>
          </a:p>
        </p:txBody>
      </p:sp>
    </p:spTree>
    <p:extLst>
      <p:ext uri="{BB962C8B-B14F-4D97-AF65-F5344CB8AC3E}">
        <p14:creationId xmlns:p14="http://schemas.microsoft.com/office/powerpoint/2010/main" val="240816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sp>
        <p:nvSpPr>
          <p:cNvPr id="3" name="Espace réservé du numéro de diapositive 2"/>
          <p:cNvSpPr>
            <a:spLocks noGrp="1"/>
          </p:cNvSpPr>
          <p:nvPr>
            <p:ph type="sldNum" sz="quarter" idx="12"/>
          </p:nvPr>
        </p:nvSpPr>
        <p:spPr>
          <a:xfrm>
            <a:off x="9415041" y="6142183"/>
            <a:ext cx="2133600" cy="365125"/>
          </a:xfrm>
        </p:spPr>
        <p:txBody>
          <a:bodyPr/>
          <a:lstStyle/>
          <a:p>
            <a:fld id="{8FC630BC-8F7F-4BA7-8123-083F8CBB8192}" type="slidenum">
              <a:rPr lang="nl-BE" smtClean="0"/>
              <a:t>4</a:t>
            </a:fld>
            <a:endParaRPr lang="nl-BE" dirty="0"/>
          </a:p>
        </p:txBody>
      </p:sp>
      <p:sp>
        <p:nvSpPr>
          <p:cNvPr id="24" name="Title 1">
            <a:extLst>
              <a:ext uri="{FF2B5EF4-FFF2-40B4-BE49-F238E27FC236}">
                <a16:creationId xmlns:a16="http://schemas.microsoft.com/office/drawing/2014/main" id="{7F6F62FA-1054-4042-AEF8-260D142C5FCD}"/>
              </a:ext>
            </a:extLst>
          </p:cNvPr>
          <p:cNvSpPr>
            <a:spLocks noGrp="1"/>
          </p:cNvSpPr>
          <p:nvPr>
            <p:ph type="title"/>
          </p:nvPr>
        </p:nvSpPr>
        <p:spPr>
          <a:xfrm>
            <a:off x="838199" y="486952"/>
            <a:ext cx="9434265" cy="805166"/>
          </a:xfrm>
        </p:spPr>
        <p:txBody>
          <a:bodyPr anchor="ctr">
            <a:normAutofit fontScale="90000"/>
          </a:bodyPr>
          <a:lstStyle/>
          <a:p>
            <a:r>
              <a:rPr lang="fr-FR" sz="3600" dirty="0"/>
              <a:t>Démographie: </a:t>
            </a:r>
            <a:r>
              <a:rPr lang="nl-BE" sz="3600" dirty="0" err="1"/>
              <a:t>répartition</a:t>
            </a:r>
            <a:r>
              <a:rPr lang="nl-BE" sz="3600" dirty="0"/>
              <a:t> de la </a:t>
            </a:r>
            <a:r>
              <a:rPr lang="nl-BE" sz="3600" dirty="0" err="1"/>
              <a:t>population</a:t>
            </a:r>
            <a:r>
              <a:rPr lang="nl-BE" sz="3600" dirty="0"/>
              <a:t> </a:t>
            </a:r>
            <a:r>
              <a:rPr lang="nl-BE" sz="3600" dirty="0" err="1"/>
              <a:t>selon</a:t>
            </a:r>
            <a:r>
              <a:rPr lang="nl-BE" sz="3600" dirty="0"/>
              <a:t> </a:t>
            </a:r>
            <a:r>
              <a:rPr lang="nl-BE" sz="3600" dirty="0" err="1"/>
              <a:t>l’origine</a:t>
            </a:r>
            <a:r>
              <a:rPr lang="nl-BE" sz="3600" dirty="0"/>
              <a:t> et la </a:t>
            </a:r>
            <a:r>
              <a:rPr lang="nl-BE" sz="3600" dirty="0" err="1"/>
              <a:t>région</a:t>
            </a:r>
            <a:r>
              <a:rPr lang="nl-BE" sz="3600" dirty="0"/>
              <a:t> (18-64 </a:t>
            </a:r>
            <a:r>
              <a:rPr lang="nl-BE" sz="3600" dirty="0" err="1"/>
              <a:t>ans</a:t>
            </a:r>
            <a:r>
              <a:rPr lang="nl-BE" sz="3600" dirty="0"/>
              <a:t>, 2019)</a:t>
            </a:r>
            <a:endParaRPr lang="en-BE" sz="3600" dirty="0"/>
          </a:p>
        </p:txBody>
      </p:sp>
      <p:graphicFrame>
        <p:nvGraphicFramePr>
          <p:cNvPr id="10" name="Grafiek 9">
            <a:extLst>
              <a:ext uri="{FF2B5EF4-FFF2-40B4-BE49-F238E27FC236}">
                <a16:creationId xmlns:a16="http://schemas.microsoft.com/office/drawing/2014/main" id="{F2BD00C9-2677-4721-B5AF-2CB31BDBD044}"/>
              </a:ext>
            </a:extLst>
          </p:cNvPr>
          <p:cNvGraphicFramePr>
            <a:graphicFrameLocks/>
          </p:cNvGraphicFramePr>
          <p:nvPr>
            <p:extLst>
              <p:ext uri="{D42A27DB-BD31-4B8C-83A1-F6EECF244321}">
                <p14:modId xmlns:p14="http://schemas.microsoft.com/office/powerpoint/2010/main" val="3602967773"/>
              </p:ext>
            </p:extLst>
          </p:nvPr>
        </p:nvGraphicFramePr>
        <p:xfrm>
          <a:off x="1225117" y="1802167"/>
          <a:ext cx="10085033" cy="3302493"/>
        </p:xfrm>
        <a:graphic>
          <a:graphicData uri="http://schemas.openxmlformats.org/drawingml/2006/chart">
            <c:chart xmlns:c="http://schemas.openxmlformats.org/drawingml/2006/chart" xmlns:r="http://schemas.openxmlformats.org/officeDocument/2006/relationships" r:id="rId3"/>
          </a:graphicData>
        </a:graphic>
      </p:graphicFrame>
      <p:sp>
        <p:nvSpPr>
          <p:cNvPr id="2" name="Ovaal 1">
            <a:extLst>
              <a:ext uri="{FF2B5EF4-FFF2-40B4-BE49-F238E27FC236}">
                <a16:creationId xmlns:a16="http://schemas.microsoft.com/office/drawing/2014/main" id="{9A752236-CDC7-42A5-9EBC-EEF69160439E}"/>
              </a:ext>
            </a:extLst>
          </p:cNvPr>
          <p:cNvSpPr/>
          <p:nvPr/>
        </p:nvSpPr>
        <p:spPr>
          <a:xfrm>
            <a:off x="1804737" y="3729789"/>
            <a:ext cx="9743904" cy="6978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183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FD4F38F-7EBB-4C5D-8284-A26DDC293942}"/>
              </a:ext>
            </a:extLst>
          </p:cNvPr>
          <p:cNvPicPr>
            <a:picLocks noChangeAspect="1"/>
          </p:cNvPicPr>
          <p:nvPr/>
        </p:nvPicPr>
        <p:blipFill>
          <a:blip r:embed="rId3"/>
          <a:stretch>
            <a:fillRect/>
          </a:stretch>
        </p:blipFill>
        <p:spPr>
          <a:xfrm>
            <a:off x="1441300" y="1237298"/>
            <a:ext cx="9309399" cy="4383404"/>
          </a:xfrm>
          <a:prstGeom prst="rect">
            <a:avLst/>
          </a:prstGeom>
        </p:spPr>
      </p:pic>
      <p:sp>
        <p:nvSpPr>
          <p:cNvPr id="5" name="ZoneTexte 4"/>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sp>
        <p:nvSpPr>
          <p:cNvPr id="3" name="Espace réservé du numéro de diapositive 2"/>
          <p:cNvSpPr>
            <a:spLocks noGrp="1"/>
          </p:cNvSpPr>
          <p:nvPr>
            <p:ph type="sldNum" sz="quarter" idx="12"/>
          </p:nvPr>
        </p:nvSpPr>
        <p:spPr>
          <a:xfrm>
            <a:off x="9415041" y="6142183"/>
            <a:ext cx="2133600" cy="365125"/>
          </a:xfrm>
        </p:spPr>
        <p:txBody>
          <a:bodyPr/>
          <a:lstStyle/>
          <a:p>
            <a:fld id="{8FC630BC-8F7F-4BA7-8123-083F8CBB8192}" type="slidenum">
              <a:rPr lang="nl-BE" smtClean="0"/>
              <a:t>5</a:t>
            </a:fld>
            <a:endParaRPr lang="nl-BE" dirty="0"/>
          </a:p>
        </p:txBody>
      </p:sp>
      <p:sp>
        <p:nvSpPr>
          <p:cNvPr id="24" name="Title 1">
            <a:extLst>
              <a:ext uri="{FF2B5EF4-FFF2-40B4-BE49-F238E27FC236}">
                <a16:creationId xmlns:a16="http://schemas.microsoft.com/office/drawing/2014/main" id="{7F6F62FA-1054-4042-AEF8-260D142C5FCD}"/>
              </a:ext>
            </a:extLst>
          </p:cNvPr>
          <p:cNvSpPr>
            <a:spLocks noGrp="1"/>
          </p:cNvSpPr>
          <p:nvPr>
            <p:ph type="title"/>
          </p:nvPr>
        </p:nvSpPr>
        <p:spPr>
          <a:xfrm>
            <a:off x="838199" y="486952"/>
            <a:ext cx="9434265" cy="805166"/>
          </a:xfrm>
        </p:spPr>
        <p:txBody>
          <a:bodyPr anchor="ctr">
            <a:normAutofit fontScale="90000"/>
          </a:bodyPr>
          <a:lstStyle/>
          <a:p>
            <a:r>
              <a:rPr lang="fr-FR" sz="3600" dirty="0"/>
              <a:t>Démographie: </a:t>
            </a:r>
            <a:r>
              <a:rPr lang="nl-BE" sz="3600" dirty="0" err="1"/>
              <a:t>répartition</a:t>
            </a:r>
            <a:r>
              <a:rPr lang="nl-BE" sz="3600" dirty="0"/>
              <a:t> de la </a:t>
            </a:r>
            <a:r>
              <a:rPr lang="nl-BE" sz="3600" dirty="0" err="1"/>
              <a:t>population</a:t>
            </a:r>
            <a:r>
              <a:rPr lang="nl-BE" sz="3600" dirty="0"/>
              <a:t> </a:t>
            </a:r>
            <a:r>
              <a:rPr lang="nl-BE" sz="3600" dirty="0" err="1"/>
              <a:t>étrangère</a:t>
            </a:r>
            <a:r>
              <a:rPr lang="nl-BE" sz="3600" dirty="0"/>
              <a:t> </a:t>
            </a:r>
            <a:r>
              <a:rPr lang="nl-BE" sz="3600" dirty="0" err="1"/>
              <a:t>selon</a:t>
            </a:r>
            <a:r>
              <a:rPr lang="nl-BE" sz="3600" dirty="0"/>
              <a:t> </a:t>
            </a:r>
            <a:r>
              <a:rPr lang="nl-BE" sz="3600" dirty="0" err="1"/>
              <a:t>l’origine</a:t>
            </a:r>
            <a:r>
              <a:rPr lang="nl-BE" sz="3600" dirty="0"/>
              <a:t> et la </a:t>
            </a:r>
            <a:r>
              <a:rPr lang="nl-BE" sz="3600" dirty="0" err="1"/>
              <a:t>région</a:t>
            </a:r>
            <a:r>
              <a:rPr lang="nl-BE" sz="3600" dirty="0"/>
              <a:t> (18-64 </a:t>
            </a:r>
            <a:r>
              <a:rPr lang="nl-BE" sz="3600" dirty="0" err="1"/>
              <a:t>ans</a:t>
            </a:r>
            <a:r>
              <a:rPr lang="nl-BE" sz="3600" dirty="0"/>
              <a:t>, 2008-2019)</a:t>
            </a:r>
            <a:endParaRPr lang="en-BE" sz="3600" dirty="0"/>
          </a:p>
        </p:txBody>
      </p:sp>
      <p:sp>
        <p:nvSpPr>
          <p:cNvPr id="2" name="Ovaal 1">
            <a:extLst>
              <a:ext uri="{FF2B5EF4-FFF2-40B4-BE49-F238E27FC236}">
                <a16:creationId xmlns:a16="http://schemas.microsoft.com/office/drawing/2014/main" id="{DCB89C23-084A-498D-8118-06B3ABC9C480}"/>
              </a:ext>
            </a:extLst>
          </p:cNvPr>
          <p:cNvSpPr/>
          <p:nvPr/>
        </p:nvSpPr>
        <p:spPr>
          <a:xfrm>
            <a:off x="1976009" y="1801832"/>
            <a:ext cx="2995864" cy="48126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al 6">
            <a:extLst>
              <a:ext uri="{FF2B5EF4-FFF2-40B4-BE49-F238E27FC236}">
                <a16:creationId xmlns:a16="http://schemas.microsoft.com/office/drawing/2014/main" id="{B7F187F2-C99C-4E0C-BD30-38B5F20B9115}"/>
              </a:ext>
            </a:extLst>
          </p:cNvPr>
          <p:cNvSpPr/>
          <p:nvPr/>
        </p:nvSpPr>
        <p:spPr>
          <a:xfrm>
            <a:off x="6669741" y="1801832"/>
            <a:ext cx="2283703" cy="48126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453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sp>
        <p:nvSpPr>
          <p:cNvPr id="3" name="Espace réservé du numéro de diapositive 2"/>
          <p:cNvSpPr>
            <a:spLocks noGrp="1"/>
          </p:cNvSpPr>
          <p:nvPr>
            <p:ph type="sldNum" sz="quarter" idx="12"/>
          </p:nvPr>
        </p:nvSpPr>
        <p:spPr>
          <a:xfrm>
            <a:off x="9415041" y="6142183"/>
            <a:ext cx="2133600" cy="365125"/>
          </a:xfrm>
        </p:spPr>
        <p:txBody>
          <a:bodyPr/>
          <a:lstStyle/>
          <a:p>
            <a:fld id="{8FC630BC-8F7F-4BA7-8123-083F8CBB8192}" type="slidenum">
              <a:rPr lang="nl-BE" smtClean="0"/>
              <a:t>6</a:t>
            </a:fld>
            <a:endParaRPr lang="nl-BE" dirty="0"/>
          </a:p>
        </p:txBody>
      </p:sp>
      <p:sp>
        <p:nvSpPr>
          <p:cNvPr id="24" name="Title 1">
            <a:extLst>
              <a:ext uri="{FF2B5EF4-FFF2-40B4-BE49-F238E27FC236}">
                <a16:creationId xmlns:a16="http://schemas.microsoft.com/office/drawing/2014/main" id="{7F6F62FA-1054-4042-AEF8-260D142C5FCD}"/>
              </a:ext>
            </a:extLst>
          </p:cNvPr>
          <p:cNvSpPr>
            <a:spLocks noGrp="1"/>
          </p:cNvSpPr>
          <p:nvPr>
            <p:ph type="title"/>
          </p:nvPr>
        </p:nvSpPr>
        <p:spPr>
          <a:xfrm>
            <a:off x="858714" y="486952"/>
            <a:ext cx="9434265" cy="805166"/>
          </a:xfrm>
        </p:spPr>
        <p:txBody>
          <a:bodyPr anchor="ctr">
            <a:normAutofit fontScale="90000"/>
          </a:bodyPr>
          <a:lstStyle/>
          <a:p>
            <a:r>
              <a:rPr lang="nl-BE" sz="3600" dirty="0" err="1"/>
              <a:t>Répartition</a:t>
            </a:r>
            <a:r>
              <a:rPr lang="nl-BE" sz="3600" dirty="0"/>
              <a:t> de la </a:t>
            </a:r>
            <a:r>
              <a:rPr lang="nl-BE" sz="3600" dirty="0" err="1"/>
              <a:t>population</a:t>
            </a:r>
            <a:r>
              <a:rPr lang="nl-BE" sz="3600" dirty="0"/>
              <a:t> à Bruxelles </a:t>
            </a:r>
            <a:r>
              <a:rPr lang="nl-BE" sz="3600" dirty="0" err="1"/>
              <a:t>selon</a:t>
            </a:r>
            <a:r>
              <a:rPr lang="nl-BE" sz="3600" dirty="0"/>
              <a:t> </a:t>
            </a:r>
            <a:r>
              <a:rPr lang="nl-BE" sz="3600" dirty="0" err="1"/>
              <a:t>l’origine</a:t>
            </a:r>
            <a:r>
              <a:rPr lang="nl-BE" sz="3600" dirty="0"/>
              <a:t> et </a:t>
            </a:r>
            <a:r>
              <a:rPr lang="nl-BE" sz="3600" dirty="0" err="1"/>
              <a:t>le</a:t>
            </a:r>
            <a:r>
              <a:rPr lang="nl-BE" sz="3600" dirty="0"/>
              <a:t> niveau de </a:t>
            </a:r>
            <a:r>
              <a:rPr lang="nl-BE" sz="3600" dirty="0" err="1"/>
              <a:t>diplôme</a:t>
            </a:r>
            <a:r>
              <a:rPr lang="nl-BE" sz="3600" dirty="0"/>
              <a:t> (20-64 </a:t>
            </a:r>
            <a:r>
              <a:rPr lang="nl-BE" sz="3600" dirty="0" err="1"/>
              <a:t>ans</a:t>
            </a:r>
            <a:r>
              <a:rPr lang="nl-BE" sz="3600" dirty="0"/>
              <a:t>, 2018)</a:t>
            </a:r>
            <a:endParaRPr lang="en-BE" sz="3600" dirty="0"/>
          </a:p>
        </p:txBody>
      </p:sp>
      <p:graphicFrame>
        <p:nvGraphicFramePr>
          <p:cNvPr id="7" name="Grafiek 6">
            <a:extLst>
              <a:ext uri="{FF2B5EF4-FFF2-40B4-BE49-F238E27FC236}">
                <a16:creationId xmlns:a16="http://schemas.microsoft.com/office/drawing/2014/main" id="{06343730-BD36-44AC-893A-977F5ACAB1C2}"/>
              </a:ext>
            </a:extLst>
          </p:cNvPr>
          <p:cNvGraphicFramePr>
            <a:graphicFrameLocks/>
          </p:cNvGraphicFramePr>
          <p:nvPr>
            <p:extLst>
              <p:ext uri="{D42A27DB-BD31-4B8C-83A1-F6EECF244321}">
                <p14:modId xmlns:p14="http://schemas.microsoft.com/office/powerpoint/2010/main" val="2953027237"/>
              </p:ext>
            </p:extLst>
          </p:nvPr>
        </p:nvGraphicFramePr>
        <p:xfrm>
          <a:off x="1840375" y="1435260"/>
          <a:ext cx="8125427" cy="4213185"/>
        </p:xfrm>
        <a:graphic>
          <a:graphicData uri="http://schemas.openxmlformats.org/drawingml/2006/chart">
            <c:chart xmlns:c="http://schemas.openxmlformats.org/drawingml/2006/chart" xmlns:r="http://schemas.openxmlformats.org/officeDocument/2006/relationships" r:id="rId3"/>
          </a:graphicData>
        </a:graphic>
      </p:graphicFrame>
      <p:sp>
        <p:nvSpPr>
          <p:cNvPr id="2" name="Ovaal 1">
            <a:extLst>
              <a:ext uri="{FF2B5EF4-FFF2-40B4-BE49-F238E27FC236}">
                <a16:creationId xmlns:a16="http://schemas.microsoft.com/office/drawing/2014/main" id="{BA170E91-C5F6-4837-9A3B-739934E8AE27}"/>
              </a:ext>
            </a:extLst>
          </p:cNvPr>
          <p:cNvSpPr/>
          <p:nvPr/>
        </p:nvSpPr>
        <p:spPr>
          <a:xfrm>
            <a:off x="3404886" y="2581771"/>
            <a:ext cx="3875591" cy="50631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al 7">
            <a:extLst>
              <a:ext uri="{FF2B5EF4-FFF2-40B4-BE49-F238E27FC236}">
                <a16:creationId xmlns:a16="http://schemas.microsoft.com/office/drawing/2014/main" id="{16DDC213-4C9F-42B7-97F3-68FA6CBA7D90}"/>
              </a:ext>
            </a:extLst>
          </p:cNvPr>
          <p:cNvSpPr/>
          <p:nvPr/>
        </p:nvSpPr>
        <p:spPr>
          <a:xfrm>
            <a:off x="3404886" y="2072829"/>
            <a:ext cx="1377387" cy="26621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8">
            <a:extLst>
              <a:ext uri="{FF2B5EF4-FFF2-40B4-BE49-F238E27FC236}">
                <a16:creationId xmlns:a16="http://schemas.microsoft.com/office/drawing/2014/main" id="{3D176D6F-354F-404A-B2A2-2BEB938C7966}"/>
              </a:ext>
            </a:extLst>
          </p:cNvPr>
          <p:cNvSpPr/>
          <p:nvPr/>
        </p:nvSpPr>
        <p:spPr>
          <a:xfrm>
            <a:off x="6818052" y="6642556"/>
            <a:ext cx="1377300" cy="215444"/>
          </a:xfrm>
          <a:prstGeom prst="rect">
            <a:avLst/>
          </a:prstGeom>
        </p:spPr>
        <p:txBody>
          <a:bodyPr wrap="none">
            <a:spAutoFit/>
          </a:bodyPr>
          <a:lstStyle/>
          <a:p>
            <a:r>
              <a:rPr lang="fr-BE" sz="800" dirty="0"/>
              <a:t>* y compris les indéterminés</a:t>
            </a:r>
          </a:p>
        </p:txBody>
      </p:sp>
    </p:spTree>
    <p:extLst>
      <p:ext uri="{BB962C8B-B14F-4D97-AF65-F5344CB8AC3E}">
        <p14:creationId xmlns:p14="http://schemas.microsoft.com/office/powerpoint/2010/main" val="264847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94014-7726-46E2-AE25-94801B376A14}"/>
              </a:ext>
            </a:extLst>
          </p:cNvPr>
          <p:cNvSpPr>
            <a:spLocks noGrp="1"/>
          </p:cNvSpPr>
          <p:nvPr>
            <p:ph type="title"/>
          </p:nvPr>
        </p:nvSpPr>
        <p:spPr>
          <a:xfrm>
            <a:off x="838201" y="278626"/>
            <a:ext cx="9128760" cy="1325563"/>
          </a:xfrm>
        </p:spPr>
        <p:txBody>
          <a:bodyPr>
            <a:normAutofit/>
          </a:bodyPr>
          <a:lstStyle/>
          <a:p>
            <a:r>
              <a:rPr lang="fr-FR" sz="2800" dirty="0"/>
              <a:t>Répartition de la population selon l'origine à Bruxelles (18-64 ans, 2019)</a:t>
            </a:r>
            <a:endParaRPr lang="nl-BE" sz="2800" dirty="0"/>
          </a:p>
        </p:txBody>
      </p:sp>
      <p:sp>
        <p:nvSpPr>
          <p:cNvPr id="5" name="Tijdelijke aanduiding voor dianummer 4">
            <a:extLst>
              <a:ext uri="{FF2B5EF4-FFF2-40B4-BE49-F238E27FC236}">
                <a16:creationId xmlns:a16="http://schemas.microsoft.com/office/drawing/2014/main" id="{0C561D09-8FDA-4635-94CA-491D29039038}"/>
              </a:ext>
            </a:extLst>
          </p:cNvPr>
          <p:cNvSpPr>
            <a:spLocks noGrp="1"/>
          </p:cNvSpPr>
          <p:nvPr>
            <p:ph type="sldNum" sz="quarter" idx="12"/>
          </p:nvPr>
        </p:nvSpPr>
        <p:spPr/>
        <p:txBody>
          <a:bodyPr/>
          <a:lstStyle/>
          <a:p>
            <a:fld id="{E280F6CC-6784-A943-B01C-08A9FA42E5E8}" type="slidenum">
              <a:rPr lang="en-BE" smtClean="0"/>
              <a:t>7</a:t>
            </a:fld>
            <a:endParaRPr lang="en-BE"/>
          </a:p>
        </p:txBody>
      </p:sp>
      <p:graphicFrame>
        <p:nvGraphicFramePr>
          <p:cNvPr id="4" name="Grafiek 3">
            <a:extLst>
              <a:ext uri="{FF2B5EF4-FFF2-40B4-BE49-F238E27FC236}">
                <a16:creationId xmlns:a16="http://schemas.microsoft.com/office/drawing/2014/main" id="{80AE782D-FA4C-4EDB-85DB-6065532D95DE}"/>
              </a:ext>
            </a:extLst>
          </p:cNvPr>
          <p:cNvGraphicFramePr>
            <a:graphicFrameLocks/>
          </p:cNvGraphicFramePr>
          <p:nvPr/>
        </p:nvGraphicFramePr>
        <p:xfrm>
          <a:off x="1330960" y="1604189"/>
          <a:ext cx="9273540" cy="3668851"/>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4">
            <a:extLst>
              <a:ext uri="{FF2B5EF4-FFF2-40B4-BE49-F238E27FC236}">
                <a16:creationId xmlns:a16="http://schemas.microsoft.com/office/drawing/2014/main" id="{AA4FAD4A-56C4-48A8-9D4D-F63BD411D84D}"/>
              </a:ext>
            </a:extLst>
          </p:cNvPr>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spTree>
    <p:extLst>
      <p:ext uri="{BB962C8B-B14F-4D97-AF65-F5344CB8AC3E}">
        <p14:creationId xmlns:p14="http://schemas.microsoft.com/office/powerpoint/2010/main" val="69563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E32CA-3E76-4870-9803-804973D76648}"/>
              </a:ext>
            </a:extLst>
          </p:cNvPr>
          <p:cNvSpPr>
            <a:spLocks noGrp="1"/>
          </p:cNvSpPr>
          <p:nvPr>
            <p:ph type="title"/>
          </p:nvPr>
        </p:nvSpPr>
        <p:spPr>
          <a:xfrm>
            <a:off x="838199" y="278626"/>
            <a:ext cx="9362243" cy="1325563"/>
          </a:xfrm>
        </p:spPr>
        <p:txBody>
          <a:bodyPr>
            <a:normAutofit/>
          </a:bodyPr>
          <a:lstStyle/>
          <a:p>
            <a:r>
              <a:rPr lang="nl-BE" sz="3200" dirty="0" err="1"/>
              <a:t>Taux</a:t>
            </a:r>
            <a:r>
              <a:rPr lang="nl-BE" sz="3200" dirty="0"/>
              <a:t> </a:t>
            </a:r>
            <a:r>
              <a:rPr lang="nl-BE" sz="3200" dirty="0" err="1"/>
              <a:t>d’emploi</a:t>
            </a:r>
            <a:r>
              <a:rPr lang="nl-BE" sz="3200" dirty="0"/>
              <a:t> </a:t>
            </a:r>
            <a:r>
              <a:rPr lang="nl-BE" sz="3200" dirty="0" err="1"/>
              <a:t>selon</a:t>
            </a:r>
            <a:r>
              <a:rPr lang="nl-BE" sz="3200" dirty="0"/>
              <a:t> </a:t>
            </a:r>
            <a:r>
              <a:rPr lang="nl-BE" sz="3200" dirty="0" err="1"/>
              <a:t>l’origine</a:t>
            </a:r>
            <a:r>
              <a:rPr lang="nl-BE" sz="3200" dirty="0"/>
              <a:t> (20-64 </a:t>
            </a:r>
            <a:r>
              <a:rPr lang="nl-BE" sz="3200" dirty="0" err="1"/>
              <a:t>ans</a:t>
            </a:r>
            <a:r>
              <a:rPr lang="nl-BE" sz="3200" dirty="0"/>
              <a:t>, 2019) </a:t>
            </a:r>
          </a:p>
        </p:txBody>
      </p:sp>
      <p:sp>
        <p:nvSpPr>
          <p:cNvPr id="4" name="Tijdelijke aanduiding voor dianummer 3">
            <a:extLst>
              <a:ext uri="{FF2B5EF4-FFF2-40B4-BE49-F238E27FC236}">
                <a16:creationId xmlns:a16="http://schemas.microsoft.com/office/drawing/2014/main" id="{C7FE8DB0-343E-4588-914A-06061C66F680}"/>
              </a:ext>
            </a:extLst>
          </p:cNvPr>
          <p:cNvSpPr>
            <a:spLocks noGrp="1"/>
          </p:cNvSpPr>
          <p:nvPr>
            <p:ph type="sldNum" sz="quarter" idx="12"/>
          </p:nvPr>
        </p:nvSpPr>
        <p:spPr/>
        <p:txBody>
          <a:bodyPr/>
          <a:lstStyle/>
          <a:p>
            <a:fld id="{E280F6CC-6784-A943-B01C-08A9FA42E5E8}" type="slidenum">
              <a:rPr lang="en-BE" smtClean="0"/>
              <a:t>8</a:t>
            </a:fld>
            <a:endParaRPr lang="en-BE"/>
          </a:p>
        </p:txBody>
      </p:sp>
      <p:graphicFrame>
        <p:nvGraphicFramePr>
          <p:cNvPr id="5" name="Tijdelijke aanduiding voor inhoud 4">
            <a:extLst>
              <a:ext uri="{FF2B5EF4-FFF2-40B4-BE49-F238E27FC236}">
                <a16:creationId xmlns:a16="http://schemas.microsoft.com/office/drawing/2014/main" id="{3E10CFD2-A088-4466-B2DC-3DFC55AA12D2}"/>
              </a:ext>
            </a:extLst>
          </p:cNvPr>
          <p:cNvGraphicFramePr>
            <a:graphicFrameLocks noGrp="1"/>
          </p:cNvGraphicFramePr>
          <p:nvPr>
            <p:ph idx="1"/>
            <p:extLst>
              <p:ext uri="{D42A27DB-BD31-4B8C-83A1-F6EECF244321}">
                <p14:modId xmlns:p14="http://schemas.microsoft.com/office/powerpoint/2010/main" val="3270976356"/>
              </p:ext>
            </p:extLst>
          </p:nvPr>
        </p:nvGraphicFramePr>
        <p:xfrm>
          <a:off x="838200" y="1739900"/>
          <a:ext cx="10774363" cy="374650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al 5">
            <a:extLst>
              <a:ext uri="{FF2B5EF4-FFF2-40B4-BE49-F238E27FC236}">
                <a16:creationId xmlns:a16="http://schemas.microsoft.com/office/drawing/2014/main" id="{76BBF648-A58E-4F5F-BB5E-DA049D05D573}"/>
              </a:ext>
            </a:extLst>
          </p:cNvPr>
          <p:cNvSpPr/>
          <p:nvPr/>
        </p:nvSpPr>
        <p:spPr>
          <a:xfrm>
            <a:off x="7661430" y="2347490"/>
            <a:ext cx="674702" cy="17844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ZoneTexte 4">
            <a:extLst>
              <a:ext uri="{FF2B5EF4-FFF2-40B4-BE49-F238E27FC236}">
                <a16:creationId xmlns:a16="http://schemas.microsoft.com/office/drawing/2014/main" id="{4C02D997-9C6C-4E02-9A4A-70384F2D18F3}"/>
              </a:ext>
            </a:extLst>
          </p:cNvPr>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sp>
        <p:nvSpPr>
          <p:cNvPr id="8" name="Rectangle 8">
            <a:extLst>
              <a:ext uri="{FF2B5EF4-FFF2-40B4-BE49-F238E27FC236}">
                <a16:creationId xmlns:a16="http://schemas.microsoft.com/office/drawing/2014/main" id="{29A6EBD1-0A61-43BA-80F1-C96A1B68939E}"/>
              </a:ext>
            </a:extLst>
          </p:cNvPr>
          <p:cNvSpPr/>
          <p:nvPr/>
        </p:nvSpPr>
        <p:spPr>
          <a:xfrm>
            <a:off x="6818052" y="6642556"/>
            <a:ext cx="1377300" cy="215444"/>
          </a:xfrm>
          <a:prstGeom prst="rect">
            <a:avLst/>
          </a:prstGeom>
        </p:spPr>
        <p:txBody>
          <a:bodyPr wrap="none">
            <a:spAutoFit/>
          </a:bodyPr>
          <a:lstStyle/>
          <a:p>
            <a:r>
              <a:rPr lang="fr-BE" sz="800" dirty="0"/>
              <a:t>* y compris les indéterminés</a:t>
            </a:r>
          </a:p>
        </p:txBody>
      </p:sp>
    </p:spTree>
    <p:extLst>
      <p:ext uri="{BB962C8B-B14F-4D97-AF65-F5344CB8AC3E}">
        <p14:creationId xmlns:p14="http://schemas.microsoft.com/office/powerpoint/2010/main" val="38387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E32CA-3E76-4870-9803-804973D76648}"/>
              </a:ext>
            </a:extLst>
          </p:cNvPr>
          <p:cNvSpPr>
            <a:spLocks noGrp="1"/>
          </p:cNvSpPr>
          <p:nvPr>
            <p:ph type="title"/>
          </p:nvPr>
        </p:nvSpPr>
        <p:spPr/>
        <p:txBody>
          <a:bodyPr>
            <a:normAutofit/>
          </a:bodyPr>
          <a:lstStyle/>
          <a:p>
            <a:r>
              <a:rPr lang="nl-BE" sz="3200" dirty="0" err="1"/>
              <a:t>Taux</a:t>
            </a:r>
            <a:r>
              <a:rPr lang="nl-BE" sz="3200" dirty="0"/>
              <a:t> de chômage </a:t>
            </a:r>
            <a:r>
              <a:rPr lang="nl-BE" sz="3200" dirty="0" err="1"/>
              <a:t>selon</a:t>
            </a:r>
            <a:r>
              <a:rPr lang="nl-BE" sz="3200" dirty="0"/>
              <a:t> </a:t>
            </a:r>
            <a:r>
              <a:rPr lang="nl-BE" sz="3200" dirty="0" err="1"/>
              <a:t>l’origine</a:t>
            </a:r>
            <a:r>
              <a:rPr lang="nl-BE" sz="3200" dirty="0"/>
              <a:t> (18-64 </a:t>
            </a:r>
            <a:r>
              <a:rPr lang="nl-BE" sz="3200" dirty="0" err="1"/>
              <a:t>ans</a:t>
            </a:r>
            <a:r>
              <a:rPr lang="nl-BE" sz="3200" dirty="0"/>
              <a:t>, 2019) </a:t>
            </a:r>
          </a:p>
        </p:txBody>
      </p:sp>
      <p:sp>
        <p:nvSpPr>
          <p:cNvPr id="4" name="Tijdelijke aanduiding voor dianummer 3">
            <a:extLst>
              <a:ext uri="{FF2B5EF4-FFF2-40B4-BE49-F238E27FC236}">
                <a16:creationId xmlns:a16="http://schemas.microsoft.com/office/drawing/2014/main" id="{C7FE8DB0-343E-4588-914A-06061C66F680}"/>
              </a:ext>
            </a:extLst>
          </p:cNvPr>
          <p:cNvSpPr>
            <a:spLocks noGrp="1"/>
          </p:cNvSpPr>
          <p:nvPr>
            <p:ph type="sldNum" sz="quarter" idx="12"/>
          </p:nvPr>
        </p:nvSpPr>
        <p:spPr/>
        <p:txBody>
          <a:bodyPr/>
          <a:lstStyle/>
          <a:p>
            <a:fld id="{E280F6CC-6784-A943-B01C-08A9FA42E5E8}" type="slidenum">
              <a:rPr lang="en-BE" smtClean="0"/>
              <a:t>9</a:t>
            </a:fld>
            <a:endParaRPr lang="en-BE"/>
          </a:p>
        </p:txBody>
      </p:sp>
      <p:graphicFrame>
        <p:nvGraphicFramePr>
          <p:cNvPr id="6" name="Tijdelijke aanduiding voor inhoud 5">
            <a:extLst>
              <a:ext uri="{FF2B5EF4-FFF2-40B4-BE49-F238E27FC236}">
                <a16:creationId xmlns:a16="http://schemas.microsoft.com/office/drawing/2014/main" id="{EDC8A74E-D246-45FD-9F66-30A17FF1240E}"/>
              </a:ext>
            </a:extLst>
          </p:cNvPr>
          <p:cNvGraphicFramePr>
            <a:graphicFrameLocks noGrp="1"/>
          </p:cNvGraphicFramePr>
          <p:nvPr>
            <p:ph idx="1"/>
            <p:extLst>
              <p:ext uri="{D42A27DB-BD31-4B8C-83A1-F6EECF244321}">
                <p14:modId xmlns:p14="http://schemas.microsoft.com/office/powerpoint/2010/main" val="515431056"/>
              </p:ext>
            </p:extLst>
          </p:nvPr>
        </p:nvGraphicFramePr>
        <p:xfrm>
          <a:off x="838200" y="1739900"/>
          <a:ext cx="10774363" cy="3746500"/>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4">
            <a:extLst>
              <a:ext uri="{FF2B5EF4-FFF2-40B4-BE49-F238E27FC236}">
                <a16:creationId xmlns:a16="http://schemas.microsoft.com/office/drawing/2014/main" id="{46957B2D-93E2-4E86-9850-07D583ED0D2F}"/>
              </a:ext>
            </a:extLst>
          </p:cNvPr>
          <p:cNvSpPr txBox="1"/>
          <p:nvPr/>
        </p:nvSpPr>
        <p:spPr>
          <a:xfrm>
            <a:off x="1524000" y="6642556"/>
            <a:ext cx="4637040" cy="215444"/>
          </a:xfrm>
          <a:prstGeom prst="rect">
            <a:avLst/>
          </a:prstGeom>
          <a:noFill/>
        </p:spPr>
        <p:txBody>
          <a:bodyPr wrap="square" rtlCol="0">
            <a:spAutoFit/>
          </a:bodyPr>
          <a:lstStyle/>
          <a:p>
            <a:r>
              <a:rPr lang="fr-BE" sz="800" dirty="0"/>
              <a:t>Source : Datawarehouse marché du travail et protection sociale, BCSS. Calculs et traitement : SPF ETCS</a:t>
            </a:r>
          </a:p>
        </p:txBody>
      </p:sp>
      <p:sp>
        <p:nvSpPr>
          <p:cNvPr id="8" name="Ovaal 7">
            <a:extLst>
              <a:ext uri="{FF2B5EF4-FFF2-40B4-BE49-F238E27FC236}">
                <a16:creationId xmlns:a16="http://schemas.microsoft.com/office/drawing/2014/main" id="{28B9EBBC-8D33-46BA-86EB-1CDDE95F598F}"/>
              </a:ext>
            </a:extLst>
          </p:cNvPr>
          <p:cNvSpPr/>
          <p:nvPr/>
        </p:nvSpPr>
        <p:spPr>
          <a:xfrm>
            <a:off x="6818052" y="2267591"/>
            <a:ext cx="674702" cy="17844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extLst>
              <a:ext uri="{FF2B5EF4-FFF2-40B4-BE49-F238E27FC236}">
                <a16:creationId xmlns:a16="http://schemas.microsoft.com/office/drawing/2014/main" id="{B680BE5A-ED76-4772-9FBD-7E4BC511CB40}"/>
              </a:ext>
            </a:extLst>
          </p:cNvPr>
          <p:cNvSpPr/>
          <p:nvPr/>
        </p:nvSpPr>
        <p:spPr>
          <a:xfrm>
            <a:off x="6818052" y="6642556"/>
            <a:ext cx="1377300" cy="215444"/>
          </a:xfrm>
          <a:prstGeom prst="rect">
            <a:avLst/>
          </a:prstGeom>
        </p:spPr>
        <p:txBody>
          <a:bodyPr wrap="none">
            <a:spAutoFit/>
          </a:bodyPr>
          <a:lstStyle/>
          <a:p>
            <a:r>
              <a:rPr lang="fr-BE" sz="800" dirty="0"/>
              <a:t>* y compris les indéterminés</a:t>
            </a:r>
          </a:p>
        </p:txBody>
      </p:sp>
    </p:spTree>
    <p:extLst>
      <p:ext uri="{BB962C8B-B14F-4D97-AF65-F5344CB8AC3E}">
        <p14:creationId xmlns:p14="http://schemas.microsoft.com/office/powerpoint/2010/main" val="7984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Kantoorthema">
  <a:themeElements>
    <a:clrScheme name="FODWerkgelegenheid_SPFEmploi_2021">
      <a:dk1>
        <a:srgbClr val="152E47"/>
      </a:dk1>
      <a:lt1>
        <a:srgbClr val="FFFFFF"/>
      </a:lt1>
      <a:dk2>
        <a:srgbClr val="DCEDE8"/>
      </a:dk2>
      <a:lt2>
        <a:srgbClr val="DEEBF5"/>
      </a:lt2>
      <a:accent1>
        <a:srgbClr val="0079CC"/>
      </a:accent1>
      <a:accent2>
        <a:srgbClr val="138665"/>
      </a:accent2>
      <a:accent3>
        <a:srgbClr val="152E47"/>
      </a:accent3>
      <a:accent4>
        <a:srgbClr val="00A69C"/>
      </a:accent4>
      <a:accent5>
        <a:srgbClr val="3C9EFF"/>
      </a:accent5>
      <a:accent6>
        <a:srgbClr val="47BDA0"/>
      </a:accent6>
      <a:hlink>
        <a:srgbClr val="0079CC"/>
      </a:hlink>
      <a:folHlink>
        <a:srgbClr val="38BFC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DEF_FR" id="{B55737BC-82FA-FA43-BA78-A8761ED62C50}" vid="{D4F660C5-3564-D341-AEBA-B68D96430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Template_SPFEmploi_FR</Template>
  <TotalTime>699</TotalTime>
  <Words>925</Words>
  <Application>Microsoft Office PowerPoint</Application>
  <PresentationFormat>Breedbeeld</PresentationFormat>
  <Paragraphs>99</Paragraphs>
  <Slides>20</Slides>
  <Notes>14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Calibri</vt:lpstr>
      <vt:lpstr>Kantoorthema</vt:lpstr>
      <vt:lpstr>Monitoring Socioéconomique 2022 Résultats pour Bruxelles</vt:lpstr>
      <vt:lpstr>Qu’est-ce que le Monitoring socioéconomique?</vt:lpstr>
      <vt:lpstr>Definition origine</vt:lpstr>
      <vt:lpstr>Démographie: répartition de la population selon l’origine et la région (18-64 ans, 2019)</vt:lpstr>
      <vt:lpstr>Démographie: répartition de la population étrangère selon l’origine et la région (18-64 ans, 2008-2019)</vt:lpstr>
      <vt:lpstr>Répartition de la population à Bruxelles selon l’origine et le niveau de diplôme (20-64 ans, 2018)</vt:lpstr>
      <vt:lpstr>Répartition de la population selon l'origine à Bruxelles (18-64 ans, 2019)</vt:lpstr>
      <vt:lpstr>Taux d’emploi selon l’origine (20-64 ans, 2019) </vt:lpstr>
      <vt:lpstr>Taux de chômage selon l’origine (18-64 ans, 2019) </vt:lpstr>
      <vt:lpstr>Taux d’emploi en Bruxelles par niveau de diplôme (20-64 ans, 2018)</vt:lpstr>
      <vt:lpstr>Taux d’emploi selon l’origine, le type de ménage et le genre (30-54 ans, 2019) </vt:lpstr>
      <vt:lpstr>Taux d’emploi selon l'origine à Bruxelles (20-64 ans, 2019)</vt:lpstr>
      <vt:lpstr>Taux de chômage selon l'origine à Bruxelles (18-64 ans, 2019)</vt:lpstr>
      <vt:lpstr>PowerPoint-presentatie</vt:lpstr>
      <vt:lpstr>PowerPoint-presentatie</vt:lpstr>
      <vt:lpstr>PowerPoint-presentatie</vt:lpstr>
      <vt:lpstr>Jeunes en stage d’insertion</vt:lpstr>
      <vt:lpstr>Quelques conclusions du Monitoring 2022</vt:lpstr>
      <vt:lpstr>Pour plus d'informations, consultez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Diversité dans le secteur public  Résultats du Monitoring Socioéconomique – Marché du travail et origine 2022</dc:title>
  <dc:creator>Ann Coenen (FOD Werkgelegenheid - SPF Emploi)</dc:creator>
  <cp:lastModifiedBy>Ann Coenen (FOD Werkgelegenheid - SPF Emploi)</cp:lastModifiedBy>
  <cp:revision>76</cp:revision>
  <dcterms:created xsi:type="dcterms:W3CDTF">2022-11-14T12:00:19Z</dcterms:created>
  <dcterms:modified xsi:type="dcterms:W3CDTF">2022-11-30T08:29:53Z</dcterms:modified>
</cp:coreProperties>
</file>