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16" r:id="rId2"/>
    <p:sldId id="317" r:id="rId3"/>
    <p:sldId id="318" r:id="rId4"/>
    <p:sldId id="312" r:id="rId5"/>
    <p:sldId id="320" r:id="rId6"/>
    <p:sldId id="313" r:id="rId7"/>
    <p:sldId id="315" r:id="rId8"/>
    <p:sldId id="279" r:id="rId9"/>
    <p:sldId id="288" r:id="rId10"/>
    <p:sldId id="296" r:id="rId11"/>
    <p:sldId id="292" r:id="rId12"/>
    <p:sldId id="321" r:id="rId13"/>
    <p:sldId id="2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SOBCZAK" initials="AS" lastIdx="8" clrIdx="0">
    <p:extLst>
      <p:ext uri="{19B8F6BF-5375-455C-9EA6-DF929625EA0E}">
        <p15:presenceInfo xmlns:p15="http://schemas.microsoft.com/office/powerpoint/2012/main" userId="S-1-5-21-1606980848-2025429265-839522115-2839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0" autoAdjust="0"/>
    <p:restoredTop sz="94660"/>
  </p:normalViewPr>
  <p:slideViewPr>
    <p:cSldViewPr snapToGrid="0">
      <p:cViewPr varScale="1">
        <p:scale>
          <a:sx n="69" d="100"/>
          <a:sy n="69" d="100"/>
        </p:scale>
        <p:origin x="588" y="52"/>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05/12/2022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05/12/2022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13</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info/funding-tenders/opportunities/portal/screen/how-to-participate/how-to-participate/1" TargetMode="External"/><Relationship Id="rId2" Type="http://schemas.openxmlformats.org/officeDocument/2006/relationships/hyperlink" Target="https://ec.europa.eu/info/funding-tenders/opportunities/portal/screen/home" TargetMode="External"/><Relationship Id="rId1" Type="http://schemas.openxmlformats.org/officeDocument/2006/relationships/slideLayout" Target="../slideLayouts/slideLayout8.xml"/><Relationship Id="rId5" Type="http://schemas.openxmlformats.org/officeDocument/2006/relationships/hyperlink" Target="https://eur-lex.europa.eu/legal-content/EN/TXT/?uri=CELEX%3A32021R1147" TargetMode="External"/><Relationship Id="rId4" Type="http://schemas.openxmlformats.org/officeDocument/2006/relationships/hyperlink" Target="https://ec.europa.eu/info/funding-tenders/opportunities/docs/2021-2027/common/agr-contr/general-mga_amif-isf-bmvi_en.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ec.europa.eu/migrant-integration/eu-grid/eu-actions_en"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migrant-integration/funding/national-level_en" TargetMode="External"/><Relationship Id="rId2" Type="http://schemas.openxmlformats.org/officeDocument/2006/relationships/hyperlink" Target="https://ec.europa.eu/migrant-integration/funding/eu-funds-2021-2027-period_en" TargetMode="External"/><Relationship Id="rId1" Type="http://schemas.openxmlformats.org/officeDocument/2006/relationships/slideLayout" Target="../slideLayouts/slideLayout8.xml"/><Relationship Id="rId5" Type="http://schemas.openxmlformats.org/officeDocument/2006/relationships/hyperlink" Target="https://ec.europa.eu/info/funding-tenders/opportunities/portal/screen/opportunities/projects-results;programCode=AMIF" TargetMode="External"/><Relationship Id="rId4" Type="http://schemas.openxmlformats.org/officeDocument/2006/relationships/hyperlink" Target="https://ec.europa.eu/migrant-integration/funds-available-eu-level_e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hyperlink" Target="https://op.europa.eu/en/publication-detail/-/publication/55dffdce-5d5c-11ec-9c6c-01aa75ed71a1/language-en/format-PDF/source-245933748"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hyperlink" Target="https://ec.europa.eu/info/eu-regional-and-urban-development/topics/cities-and-urban-development/priority-themes-eu-cities/inclusion-migrants-and-refugees-cities_en#project-examples"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home-affairs.ec.europa.eu/funding/asylum-migration-and-integration-funds/asylum-migration-and-integration-fund-2021-2027_en"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71350" y="1992572"/>
            <a:ext cx="10661846" cy="2050039"/>
          </a:xfrm>
        </p:spPr>
        <p:txBody>
          <a:bodyPr>
            <a:noAutofit/>
          </a:bodyPr>
          <a:lstStyle/>
          <a:p>
            <a:r>
              <a:rPr lang="en-GB" sz="3200" dirty="0"/>
              <a:t>Le Fonds </a:t>
            </a:r>
            <a:r>
              <a:rPr lang="en-GB" sz="3200" dirty="0" err="1"/>
              <a:t>Asile</a:t>
            </a:r>
            <a:r>
              <a:rPr lang="en-GB" sz="3200" dirty="0"/>
              <a:t> Migration et Integration (FAMI) </a:t>
            </a:r>
            <a:br>
              <a:rPr lang="en-GB" sz="3200" dirty="0"/>
            </a:br>
            <a:r>
              <a:rPr lang="en-GB" sz="3200" dirty="0"/>
              <a:t>et </a:t>
            </a:r>
            <a:r>
              <a:rPr lang="fr-BE" sz="3200" dirty="0"/>
              <a:t>les fonds européens de soutien pour </a:t>
            </a:r>
            <a:br>
              <a:rPr lang="fr-BE" sz="3200" dirty="0"/>
            </a:br>
            <a:r>
              <a:rPr lang="fr-BE" sz="3200" dirty="0"/>
              <a:t>l’intégration des migrants</a:t>
            </a:r>
            <a:endParaRPr lang="en-GB" sz="3200" dirty="0"/>
          </a:p>
        </p:txBody>
      </p:sp>
      <p:sp>
        <p:nvSpPr>
          <p:cNvPr id="8" name="Text Placeholder 7"/>
          <p:cNvSpPr>
            <a:spLocks noGrp="1"/>
          </p:cNvSpPr>
          <p:nvPr>
            <p:ph type="body" sz="quarter" idx="13"/>
          </p:nvPr>
        </p:nvSpPr>
        <p:spPr>
          <a:xfrm>
            <a:off x="4992414" y="4937759"/>
            <a:ext cx="6257477" cy="1149141"/>
          </a:xfrm>
        </p:spPr>
        <p:txBody>
          <a:bodyPr/>
          <a:lstStyle/>
          <a:p>
            <a:r>
              <a:rPr lang="en-GB" dirty="0"/>
              <a:t>Iulia </a:t>
            </a:r>
            <a:r>
              <a:rPr lang="en-GB" dirty="0" err="1"/>
              <a:t>BarbuVlachopoulos</a:t>
            </a:r>
            <a:r>
              <a:rPr lang="en-IE" dirty="0"/>
              <a:t>, </a:t>
            </a:r>
          </a:p>
          <a:p>
            <a:r>
              <a:rPr lang="en-IE" dirty="0" err="1"/>
              <a:t>Gestionnaire</a:t>
            </a:r>
            <a:r>
              <a:rPr lang="en-IE" dirty="0"/>
              <a:t> de programmes, DG  HOME.</a:t>
            </a:r>
            <a:r>
              <a:rPr lang="en-US" dirty="0"/>
              <a:t>E.4</a:t>
            </a:r>
          </a:p>
          <a:p>
            <a:endParaRPr lang="en-GB" dirty="0"/>
          </a:p>
        </p:txBody>
      </p:sp>
    </p:spTree>
    <p:extLst>
      <p:ext uri="{BB962C8B-B14F-4D97-AF65-F5344CB8AC3E}">
        <p14:creationId xmlns:p14="http://schemas.microsoft.com/office/powerpoint/2010/main" val="2867635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932874"/>
            <a:ext cx="10905699" cy="5256170"/>
          </a:xfrm>
        </p:spPr>
        <p:txBody>
          <a:bodyPr/>
          <a:lstStyle/>
          <a:p>
            <a:r>
              <a:rPr lang="fr-FR" sz="2200" dirty="0"/>
              <a:t>Publication prévue pour mi-Janvier 2023</a:t>
            </a:r>
          </a:p>
          <a:p>
            <a:r>
              <a:rPr lang="fr-FR" sz="2200" dirty="0"/>
              <a:t>Budget important prévu – similaire à l’appel de 2020</a:t>
            </a:r>
          </a:p>
          <a:p>
            <a:r>
              <a:rPr lang="fr-FR" sz="2200" dirty="0"/>
              <a:t>L’appel sera ouvert pendant une durée de 4 mois pour permettre une participation étendue</a:t>
            </a:r>
          </a:p>
          <a:p>
            <a:r>
              <a:rPr lang="fr-FR" sz="2200" dirty="0"/>
              <a:t>Les propositions doivent être soumises par voie électronique via la page </a:t>
            </a:r>
            <a:r>
              <a:rPr lang="en-US" sz="2200" dirty="0">
                <a:hlinkClick r:id="rId2"/>
              </a:rPr>
              <a:t>Funding &amp; tenders (europa.eu) </a:t>
            </a:r>
            <a:endParaRPr lang="en-US" sz="2200" dirty="0"/>
          </a:p>
          <a:p>
            <a:r>
              <a:rPr lang="fr-FR" sz="2200" dirty="0"/>
              <a:t>Vous devez vous inscrire au registre des participants (PIC) et disposer d’un login UE (</a:t>
            </a:r>
            <a:r>
              <a:rPr lang="fr-FR" sz="2200" dirty="0" err="1"/>
              <a:t>EULogin</a:t>
            </a:r>
            <a:r>
              <a:rPr lang="fr-FR" sz="2200" dirty="0"/>
              <a:t>)</a:t>
            </a:r>
          </a:p>
          <a:p>
            <a:r>
              <a:rPr lang="fr-FR" sz="2200" dirty="0"/>
              <a:t>Informations disponibles à l’adresse - </a:t>
            </a:r>
            <a:r>
              <a:rPr lang="en-IE" sz="2200" dirty="0"/>
              <a:t> </a:t>
            </a:r>
            <a:r>
              <a:rPr lang="en-US" sz="2200" dirty="0">
                <a:hlinkClick r:id="rId3"/>
              </a:rPr>
              <a:t>How to participate (europa.eu)</a:t>
            </a:r>
            <a:endParaRPr lang="en-US" sz="2200" dirty="0"/>
          </a:p>
          <a:p>
            <a:r>
              <a:rPr lang="en-IE" sz="2200" b="1" dirty="0" err="1"/>
              <a:t>Changements</a:t>
            </a:r>
            <a:r>
              <a:rPr lang="en-IE" sz="2200" dirty="0"/>
              <a:t> li</a:t>
            </a:r>
            <a:r>
              <a:rPr lang="fr-FR" sz="2200" dirty="0"/>
              <a:t>é</a:t>
            </a:r>
            <a:r>
              <a:rPr lang="en-IE" sz="2200" dirty="0"/>
              <a:t>s au nouveau FAMI : </a:t>
            </a:r>
            <a:r>
              <a:rPr lang="fr-FR" sz="2200" dirty="0"/>
              <a:t>nouveau </a:t>
            </a:r>
            <a:r>
              <a:rPr lang="fr-FR" sz="2200" dirty="0">
                <a:hlinkClick r:id="rId4"/>
              </a:rPr>
              <a:t>modèle de convention de subvention </a:t>
            </a:r>
            <a:r>
              <a:rPr lang="fr-FR" sz="2200" dirty="0"/>
              <a:t>, critères d’évaluation révisés et introduction d’indicateurs clés de performance en ligne avec </a:t>
            </a:r>
            <a:r>
              <a:rPr lang="fr-FR" sz="2200" dirty="0">
                <a:hlinkClick r:id="rId5"/>
              </a:rPr>
              <a:t>l’Annexe VIII du </a:t>
            </a:r>
            <a:r>
              <a:rPr lang="en-US" sz="2200" dirty="0" err="1">
                <a:hlinkClick r:id="rId5"/>
              </a:rPr>
              <a:t>règlement</a:t>
            </a:r>
            <a:r>
              <a:rPr lang="en-US" sz="2200" dirty="0">
                <a:hlinkClick r:id="rId5"/>
              </a:rPr>
              <a:t> (UE) 2021/1147</a:t>
            </a:r>
            <a:endParaRPr lang="en-IE" sz="2200" dirty="0"/>
          </a:p>
          <a:p>
            <a:endParaRPr lang="en-IE" dirty="0"/>
          </a:p>
          <a:p>
            <a:pPr marL="0" indent="0">
              <a:buNone/>
            </a:pPr>
            <a:endParaRPr lang="en-IE" strike="sngStrike" dirty="0">
              <a:solidFill>
                <a:srgbClr val="FF0000"/>
              </a:solidFill>
            </a:endParaRPr>
          </a:p>
        </p:txBody>
      </p:sp>
      <p:sp>
        <p:nvSpPr>
          <p:cNvPr id="3" name="Title 2"/>
          <p:cNvSpPr>
            <a:spLocks noGrp="1"/>
          </p:cNvSpPr>
          <p:nvPr>
            <p:ph type="title"/>
          </p:nvPr>
        </p:nvSpPr>
        <p:spPr>
          <a:xfrm>
            <a:off x="970722" y="173256"/>
            <a:ext cx="10515600" cy="694962"/>
          </a:xfrm>
        </p:spPr>
        <p:txBody>
          <a:bodyPr/>
          <a:lstStyle/>
          <a:p>
            <a:r>
              <a:rPr lang="fr-FR" dirty="0"/>
              <a:t>Appel à propositions prévu en </a:t>
            </a:r>
            <a:r>
              <a:rPr lang="fr-FR" b="1" dirty="0"/>
              <a:t>Janvier 2023</a:t>
            </a:r>
            <a:r>
              <a:rPr lang="en-IE" dirty="0"/>
              <a:t>– </a:t>
            </a:r>
            <a:endParaRPr lang="en-US" dirty="0"/>
          </a:p>
        </p:txBody>
      </p:sp>
    </p:spTree>
    <p:extLst>
      <p:ext uri="{BB962C8B-B14F-4D97-AF65-F5344CB8AC3E}">
        <p14:creationId xmlns:p14="http://schemas.microsoft.com/office/powerpoint/2010/main" val="2271185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631092"/>
            <a:ext cx="10905699" cy="5102217"/>
          </a:xfrm>
        </p:spPr>
        <p:txBody>
          <a:bodyPr/>
          <a:lstStyle/>
          <a:p>
            <a:r>
              <a:rPr lang="fr-FR" sz="2200" dirty="0"/>
              <a:t>Financement limité + nombre élevé de demandes = forte concurrence</a:t>
            </a:r>
          </a:p>
          <a:p>
            <a:r>
              <a:rPr lang="fr-FR" sz="2200" dirty="0"/>
              <a:t>  </a:t>
            </a:r>
            <a:r>
              <a:rPr lang="fr-FR" sz="2200" dirty="0">
                <a:solidFill>
                  <a:srgbClr val="FF0000"/>
                </a:solidFill>
              </a:rPr>
              <a:t>!</a:t>
            </a:r>
            <a:r>
              <a:rPr lang="fr-FR" sz="2200" dirty="0"/>
              <a:t> Au moins 5 % du montant initial du mécanisme thématique est destiné à la mise en œuvre des mesures d’intégration par les autorités locales et régionales;</a:t>
            </a:r>
          </a:p>
          <a:p>
            <a:r>
              <a:rPr lang="fr-FR" sz="2200" dirty="0"/>
              <a:t>Les autorités locales peuvent postuler dans les 6 priorités!</a:t>
            </a:r>
          </a:p>
          <a:p>
            <a:r>
              <a:rPr lang="fr-FR" sz="2200" dirty="0"/>
              <a:t>Veillez à associer des partenaires provenant d’un plus grand nombre d’États membres que le nombre minimal identifié et d’une large distribution géographique provenant de diverses régions de l’UE;</a:t>
            </a:r>
          </a:p>
          <a:p>
            <a:r>
              <a:rPr lang="fr-FR" sz="2200" dirty="0"/>
              <a:t>Veuillez prendre en compte </a:t>
            </a:r>
            <a:r>
              <a:rPr lang="fr-BE" sz="2200" dirty="0"/>
              <a:t>ce qui a été déjà réalisé par les </a:t>
            </a:r>
            <a:r>
              <a:rPr lang="fr-BE" sz="2200" dirty="0">
                <a:hlinkClick r:id="rId2"/>
              </a:rPr>
              <a:t>projets précédents </a:t>
            </a:r>
            <a:r>
              <a:rPr lang="en-IE" sz="2200" dirty="0"/>
              <a:t>y </a:t>
            </a:r>
            <a:r>
              <a:rPr lang="en-IE" sz="2200" dirty="0" err="1"/>
              <a:t>compris</a:t>
            </a:r>
            <a:r>
              <a:rPr lang="en-IE" sz="2200" dirty="0"/>
              <a:t> dans les </a:t>
            </a:r>
            <a:r>
              <a:rPr lang="en-IE" sz="2200" dirty="0" err="1"/>
              <a:t>projets</a:t>
            </a:r>
            <a:r>
              <a:rPr lang="en-IE" sz="2200" dirty="0"/>
              <a:t> de recherche sur la migration</a:t>
            </a:r>
            <a:endParaRPr lang="fr-FR" sz="2200" dirty="0"/>
          </a:p>
          <a:p>
            <a:r>
              <a:rPr lang="fr-FR" sz="2200" dirty="0"/>
              <a:t>Prêtez toujours une grande attention au catégories vulnérables:  femmes, enfants, personnes handicapées;</a:t>
            </a:r>
          </a:p>
          <a:p>
            <a:endParaRPr lang="fr-FR" dirty="0"/>
          </a:p>
          <a:p>
            <a:pPr marL="0" indent="0">
              <a:buNone/>
            </a:pPr>
            <a:endParaRPr lang="fr-FR" dirty="0"/>
          </a:p>
          <a:p>
            <a:pPr marL="0" indent="0">
              <a:buNone/>
            </a:pPr>
            <a:endParaRPr lang="fr-FR" dirty="0"/>
          </a:p>
        </p:txBody>
      </p:sp>
      <p:sp>
        <p:nvSpPr>
          <p:cNvPr id="3" name="Title 2"/>
          <p:cNvSpPr>
            <a:spLocks noGrp="1"/>
          </p:cNvSpPr>
          <p:nvPr>
            <p:ph type="title"/>
          </p:nvPr>
        </p:nvSpPr>
        <p:spPr>
          <a:xfrm>
            <a:off x="970722" y="-157018"/>
            <a:ext cx="10515600" cy="1440873"/>
          </a:xfrm>
        </p:spPr>
        <p:txBody>
          <a:bodyPr/>
          <a:lstStyle/>
          <a:p>
            <a:r>
              <a:rPr lang="en-US" sz="3600" dirty="0" err="1"/>
              <a:t>Autres</a:t>
            </a:r>
            <a:r>
              <a:rPr lang="en-US" sz="3600" dirty="0"/>
              <a:t> considerations </a:t>
            </a:r>
            <a:r>
              <a:rPr lang="en-US" sz="3600" dirty="0" err="1"/>
              <a:t>concernant</a:t>
            </a:r>
            <a:r>
              <a:rPr lang="en-US" sz="3600" dirty="0"/>
              <a:t> </a:t>
            </a:r>
            <a:r>
              <a:rPr lang="en-US" sz="3600" dirty="0" err="1"/>
              <a:t>l’appel</a:t>
            </a:r>
            <a:r>
              <a:rPr lang="en-US" sz="3600" dirty="0"/>
              <a:t> à propositions de la DG HOME </a:t>
            </a:r>
          </a:p>
        </p:txBody>
      </p:sp>
    </p:spTree>
    <p:extLst>
      <p:ext uri="{BB962C8B-B14F-4D97-AF65-F5344CB8AC3E}">
        <p14:creationId xmlns:p14="http://schemas.microsoft.com/office/powerpoint/2010/main" val="496216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136074"/>
            <a:ext cx="10905699" cy="4571456"/>
          </a:xfrm>
        </p:spPr>
        <p:txBody>
          <a:bodyPr/>
          <a:lstStyle/>
          <a:p>
            <a:pPr marL="0" indent="0">
              <a:buNone/>
            </a:pPr>
            <a:r>
              <a:rPr lang="en-IE" sz="2200" dirty="0"/>
              <a:t>Sur les diff</a:t>
            </a:r>
            <a:r>
              <a:rPr lang="fr-FR" sz="2200" dirty="0"/>
              <a:t>é</a:t>
            </a:r>
            <a:r>
              <a:rPr lang="en-IE" sz="2200" dirty="0"/>
              <a:t>rent fonds de </a:t>
            </a:r>
            <a:r>
              <a:rPr lang="en-IE" sz="2200" dirty="0" err="1"/>
              <a:t>l’UE</a:t>
            </a:r>
            <a:r>
              <a:rPr lang="en-IE" sz="2200" dirty="0"/>
              <a:t> qui </a:t>
            </a:r>
            <a:r>
              <a:rPr lang="en-IE" sz="2200" dirty="0" err="1"/>
              <a:t>peuvent</a:t>
            </a:r>
            <a:r>
              <a:rPr lang="en-IE" sz="2200" dirty="0"/>
              <a:t> </a:t>
            </a:r>
            <a:r>
              <a:rPr lang="en-IE" sz="2200" dirty="0" err="1"/>
              <a:t>soutenir</a:t>
            </a:r>
            <a:r>
              <a:rPr lang="en-IE" sz="2200" dirty="0"/>
              <a:t> </a:t>
            </a:r>
            <a:r>
              <a:rPr lang="en-IE" sz="2200" dirty="0" err="1"/>
              <a:t>l’int</a:t>
            </a:r>
            <a:r>
              <a:rPr lang="fr-FR" sz="2200" dirty="0"/>
              <a:t>é</a:t>
            </a:r>
            <a:r>
              <a:rPr lang="en-IE" sz="2200" dirty="0" err="1"/>
              <a:t>gration</a:t>
            </a:r>
            <a:endParaRPr lang="en-IE" sz="2200" dirty="0"/>
          </a:p>
          <a:p>
            <a:r>
              <a:rPr lang="en-US" sz="2200" dirty="0">
                <a:hlinkClick r:id="rId2"/>
              </a:rPr>
              <a:t>EU funds for migrant integration 2021-2027 | European Website on Integration (europa.eu)</a:t>
            </a:r>
            <a:endParaRPr lang="en-IE" sz="2200" dirty="0"/>
          </a:p>
          <a:p>
            <a:pPr marL="0" indent="0">
              <a:buNone/>
            </a:pPr>
            <a:r>
              <a:rPr lang="en-IE" sz="2200" dirty="0"/>
              <a:t>Sur les programme </a:t>
            </a:r>
            <a:r>
              <a:rPr lang="en-IE" sz="2200" dirty="0" err="1"/>
              <a:t>nationaux</a:t>
            </a:r>
            <a:r>
              <a:rPr lang="en-IE" sz="2200" dirty="0"/>
              <a:t> des </a:t>
            </a:r>
            <a:r>
              <a:rPr lang="en-IE" sz="2200" dirty="0" err="1"/>
              <a:t>Etats</a:t>
            </a:r>
            <a:r>
              <a:rPr lang="en-IE" sz="2200" dirty="0"/>
              <a:t> </a:t>
            </a:r>
            <a:r>
              <a:rPr lang="en-IE" sz="2200" dirty="0" err="1"/>
              <a:t>membres</a:t>
            </a:r>
            <a:r>
              <a:rPr lang="en-IE" sz="2200" dirty="0"/>
              <a:t>:</a:t>
            </a:r>
          </a:p>
          <a:p>
            <a:r>
              <a:rPr lang="en-US" sz="2200" dirty="0">
                <a:hlinkClick r:id="rId3"/>
              </a:rPr>
              <a:t>EU funds available at national level | European Website on Integration (europa.eu)</a:t>
            </a:r>
            <a:endParaRPr lang="en-US" sz="2200" dirty="0"/>
          </a:p>
          <a:p>
            <a:pPr marL="0" indent="0">
              <a:buNone/>
            </a:pPr>
            <a:r>
              <a:rPr lang="en-IE" sz="2200" dirty="0"/>
              <a:t>Sur le </a:t>
            </a:r>
            <a:r>
              <a:rPr lang="en-IE" sz="2200" dirty="0" err="1"/>
              <a:t>financement</a:t>
            </a:r>
            <a:r>
              <a:rPr lang="en-IE" sz="2200" dirty="0"/>
              <a:t> des </a:t>
            </a:r>
            <a:r>
              <a:rPr lang="en-IE" sz="2200" dirty="0" err="1"/>
              <a:t>projets</a:t>
            </a:r>
            <a:r>
              <a:rPr lang="en-IE" sz="2200" dirty="0"/>
              <a:t> </a:t>
            </a:r>
            <a:r>
              <a:rPr lang="en-IE" sz="2200" dirty="0" err="1"/>
              <a:t>transnationaux</a:t>
            </a:r>
            <a:r>
              <a:rPr lang="en-IE" sz="2200" dirty="0"/>
              <a:t>:</a:t>
            </a:r>
          </a:p>
          <a:p>
            <a:pPr marL="0" indent="0">
              <a:buNone/>
            </a:pPr>
            <a:r>
              <a:rPr lang="en-US" sz="2200" dirty="0">
                <a:hlinkClick r:id="rId4"/>
              </a:rPr>
              <a:t>Funds available at EU level | European Website on Integration (europa.eu)</a:t>
            </a:r>
            <a:endParaRPr lang="en-US" sz="2200" dirty="0"/>
          </a:p>
          <a:p>
            <a:pPr marL="0" indent="0">
              <a:buNone/>
            </a:pPr>
            <a:r>
              <a:rPr lang="en-US" sz="2200" dirty="0"/>
              <a:t>Sur des </a:t>
            </a:r>
            <a:r>
              <a:rPr lang="en-US" sz="2200" dirty="0" err="1"/>
              <a:t>autres</a:t>
            </a:r>
            <a:r>
              <a:rPr lang="en-US" sz="2200" dirty="0"/>
              <a:t> </a:t>
            </a:r>
            <a:r>
              <a:rPr lang="en-US" sz="2200" dirty="0" err="1"/>
              <a:t>projets</a:t>
            </a:r>
            <a:r>
              <a:rPr lang="en-US" sz="2200" dirty="0"/>
              <a:t> à prendre </a:t>
            </a:r>
            <a:r>
              <a:rPr lang="en-US" sz="2200" dirty="0" err="1"/>
              <a:t>en</a:t>
            </a:r>
            <a:r>
              <a:rPr lang="en-US" sz="2200" dirty="0"/>
              <a:t> </a:t>
            </a:r>
            <a:r>
              <a:rPr lang="en-US" sz="2200" dirty="0" err="1"/>
              <a:t>compte</a:t>
            </a:r>
            <a:r>
              <a:rPr lang="en-US" sz="2200" dirty="0"/>
              <a:t> </a:t>
            </a:r>
            <a:r>
              <a:rPr lang="en-US" sz="2200" dirty="0" err="1"/>
              <a:t>quand</a:t>
            </a:r>
            <a:r>
              <a:rPr lang="en-US" sz="2200" dirty="0"/>
              <a:t> </a:t>
            </a:r>
            <a:r>
              <a:rPr lang="en-US" sz="2200" dirty="0" err="1"/>
              <a:t>vous</a:t>
            </a:r>
            <a:r>
              <a:rPr lang="en-US" sz="2200" dirty="0"/>
              <a:t> r</a:t>
            </a:r>
            <a:r>
              <a:rPr lang="fr-FR" sz="2200" dirty="0"/>
              <a:t>é</a:t>
            </a:r>
            <a:r>
              <a:rPr lang="en-US" sz="2200" dirty="0" err="1"/>
              <a:t>digez</a:t>
            </a:r>
            <a:r>
              <a:rPr lang="en-US" sz="2200" dirty="0"/>
              <a:t> </a:t>
            </a:r>
            <a:r>
              <a:rPr lang="en-US" sz="2200" dirty="0" err="1"/>
              <a:t>vos</a:t>
            </a:r>
            <a:r>
              <a:rPr lang="en-US" sz="2200" dirty="0"/>
              <a:t> propositions de </a:t>
            </a:r>
            <a:r>
              <a:rPr lang="en-US" sz="2200" dirty="0" err="1"/>
              <a:t>projets</a:t>
            </a:r>
            <a:endParaRPr lang="en-US" sz="2200" dirty="0"/>
          </a:p>
          <a:p>
            <a:pPr marL="0" indent="0">
              <a:buNone/>
            </a:pPr>
            <a:r>
              <a:rPr lang="fr-BE" sz="2000" dirty="0" err="1">
                <a:hlinkClick r:id="rId5"/>
              </a:rPr>
              <a:t>Projects</a:t>
            </a:r>
            <a:r>
              <a:rPr lang="fr-BE" sz="2000" dirty="0">
                <a:hlinkClick r:id="rId5"/>
              </a:rPr>
              <a:t> &amp; </a:t>
            </a:r>
            <a:r>
              <a:rPr lang="fr-BE" sz="2000" dirty="0" err="1">
                <a:hlinkClick r:id="rId5"/>
              </a:rPr>
              <a:t>Results</a:t>
            </a:r>
            <a:r>
              <a:rPr lang="fr-BE" sz="2000" dirty="0">
                <a:hlinkClick r:id="rId5"/>
              </a:rPr>
              <a:t> (europa.eu)</a:t>
            </a:r>
            <a:endParaRPr lang="en-US" sz="2200" dirty="0"/>
          </a:p>
          <a:p>
            <a:pPr marL="0" indent="0">
              <a:buNone/>
            </a:pPr>
            <a:endParaRPr lang="en-US" sz="2200" dirty="0"/>
          </a:p>
          <a:p>
            <a:endParaRPr lang="fr-BE" dirty="0"/>
          </a:p>
        </p:txBody>
      </p:sp>
      <p:sp>
        <p:nvSpPr>
          <p:cNvPr id="3" name="Title 2"/>
          <p:cNvSpPr>
            <a:spLocks noGrp="1"/>
          </p:cNvSpPr>
          <p:nvPr>
            <p:ph type="title"/>
          </p:nvPr>
        </p:nvSpPr>
        <p:spPr>
          <a:xfrm>
            <a:off x="970722" y="332510"/>
            <a:ext cx="10515600" cy="701963"/>
          </a:xfrm>
        </p:spPr>
        <p:txBody>
          <a:bodyPr/>
          <a:lstStyle/>
          <a:p>
            <a:r>
              <a:rPr lang="en-IE" dirty="0"/>
              <a:t>Sources </a:t>
            </a:r>
            <a:r>
              <a:rPr lang="en-IE" dirty="0" err="1"/>
              <a:t>d’information</a:t>
            </a:r>
            <a:endParaRPr lang="fr-BE" dirty="0"/>
          </a:p>
        </p:txBody>
      </p:sp>
    </p:spTree>
    <p:extLst>
      <p:ext uri="{BB962C8B-B14F-4D97-AF65-F5344CB8AC3E}">
        <p14:creationId xmlns:p14="http://schemas.microsoft.com/office/powerpoint/2010/main" val="2313636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err="1"/>
              <a:t>Merci</a:t>
            </a:r>
            <a:r>
              <a:rPr lang="en-IE" dirty="0"/>
              <a:t> beaucoup!</a:t>
            </a:r>
            <a:endParaRPr lang="en-GB"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US" sz="1050" b="1" dirty="0"/>
              <a:t>© European Union 2020</a:t>
            </a:r>
          </a:p>
          <a:p>
            <a:r>
              <a:rPr lang="en-US" sz="1050" dirty="0"/>
              <a:t>Unless otherwise noted the reuse of this presentation is </a:t>
            </a:r>
            <a:r>
              <a:rPr lang="en-US" sz="1050" dirty="0" err="1"/>
              <a:t>authorised</a:t>
            </a:r>
            <a:r>
              <a:rPr lang="en-US" sz="1050" dirty="0"/>
              <a:t> under the </a:t>
            </a:r>
            <a:r>
              <a:rPr lang="en-US" sz="1050" dirty="0">
                <a:hlinkClick r:id="rId3"/>
              </a:rPr>
              <a:t>CC BY 4.0 </a:t>
            </a:r>
            <a:r>
              <a:rPr lang="en-US" sz="1050" dirty="0"/>
              <a:t>license. For any use or reproduction of elements that are not owned by the EU, permission may need to be sought directly from the respective right holders.</a:t>
            </a:r>
          </a:p>
          <a:p>
            <a:r>
              <a:rPr lang="en-US" sz="1050" dirty="0"/>
              <a:t>Slide </a:t>
            </a:r>
            <a:r>
              <a:rPr lang="en-US" sz="1050" dirty="0">
                <a:solidFill>
                  <a:schemeClr val="accent6"/>
                </a:solidFill>
              </a:rPr>
              <a:t>xx</a:t>
            </a:r>
            <a:r>
              <a:rPr lang="en-US" sz="1050" dirty="0"/>
              <a:t>: </a:t>
            </a:r>
            <a:r>
              <a:rPr lang="en-US" sz="1050" dirty="0">
                <a:solidFill>
                  <a:schemeClr val="accent6"/>
                </a:solidFill>
              </a:rPr>
              <a:t>element concerned</a:t>
            </a:r>
            <a:r>
              <a:rPr lang="en-US" sz="1050" dirty="0"/>
              <a:t>, source</a:t>
            </a:r>
            <a:r>
              <a:rPr lang="en-US" sz="1050" dirty="0">
                <a:solidFill>
                  <a:schemeClr val="accent6"/>
                </a:solidFill>
              </a:rPr>
              <a:t>: e.g. Fotolia.com</a:t>
            </a:r>
            <a:r>
              <a:rPr lang="en-US" sz="1050" dirty="0"/>
              <a:t>; Slide </a:t>
            </a:r>
            <a:r>
              <a:rPr lang="en-US" sz="1050" dirty="0">
                <a:solidFill>
                  <a:schemeClr val="accent6"/>
                </a:solidFill>
              </a:rPr>
              <a:t>xx</a:t>
            </a:r>
            <a:r>
              <a:rPr lang="en-US" sz="1050" dirty="0"/>
              <a:t>: </a:t>
            </a:r>
            <a:r>
              <a:rPr lang="en-US" sz="1050" dirty="0">
                <a:solidFill>
                  <a:schemeClr val="accent6"/>
                </a:solidFill>
              </a:rPr>
              <a:t>element concerned</a:t>
            </a:r>
            <a:r>
              <a:rPr lang="en-US" sz="1050" dirty="0"/>
              <a:t>, source: </a:t>
            </a:r>
            <a:r>
              <a:rPr lang="en-US" sz="1050" dirty="0">
                <a:solidFill>
                  <a:schemeClr val="accent6"/>
                </a:solidFill>
              </a:rPr>
              <a:t>e.g. iStock.com</a:t>
            </a:r>
            <a:endParaRPr lang="en-GB" sz="1050" dirty="0">
              <a:solidFill>
                <a:schemeClr val="accent6"/>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Tree>
    <p:extLst>
      <p:ext uri="{BB962C8B-B14F-4D97-AF65-F5344CB8AC3E}">
        <p14:creationId xmlns:p14="http://schemas.microsoft.com/office/powerpoint/2010/main" val="427361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38198" y="1154545"/>
            <a:ext cx="10928929" cy="4434215"/>
          </a:xfrm>
        </p:spPr>
        <p:txBody>
          <a:bodyPr/>
          <a:lstStyle/>
          <a:p>
            <a:r>
              <a:rPr lang="fr-FR" sz="2000" dirty="0"/>
              <a:t>La Commission Européenne a publié un </a:t>
            </a:r>
            <a:r>
              <a:rPr lang="fr-FR" sz="2000" b="1" dirty="0" err="1"/>
              <a:t>Toolkit</a:t>
            </a:r>
            <a:r>
              <a:rPr lang="fr-FR" sz="2000" b="1" dirty="0"/>
              <a:t> sur l’utilisation des fonds de l’UE pour l’intégration des personnes issues de l’immigration</a:t>
            </a:r>
            <a:endParaRPr lang="en-IE" sz="2000" b="1" dirty="0"/>
          </a:p>
          <a:p>
            <a:r>
              <a:rPr lang="en-IE" sz="2000" dirty="0"/>
              <a:t>Le </a:t>
            </a:r>
            <a:r>
              <a:rPr lang="en-IE" sz="2000" dirty="0">
                <a:hlinkClick r:id="rId2"/>
              </a:rPr>
              <a:t>toolkit </a:t>
            </a:r>
            <a:r>
              <a:rPr lang="fr-FR" sz="2000" dirty="0"/>
              <a:t>vise à aider toutes les parties concernées aux niveaux européen, national, régional et local à concevoir et à mettre en œuvre des politiques d’intégration ciblant les personnes issues de l’immigration, grâce à l’utilisation coordonnée des fonds de l’UE au cours de la période de programmation 2021-2027</a:t>
            </a:r>
          </a:p>
          <a:p>
            <a:r>
              <a:rPr lang="fr-FR" sz="2000" dirty="0"/>
              <a:t>Il décrit les activités de soutien et les exigences juridiques des fonds de la politique de cohésion, en particulier le </a:t>
            </a:r>
            <a:r>
              <a:rPr lang="fr-FR" sz="2000" b="1" dirty="0"/>
              <a:t>Fonds européen de développement régional,</a:t>
            </a:r>
            <a:r>
              <a:rPr lang="fr-FR" sz="2000" dirty="0"/>
              <a:t> le </a:t>
            </a:r>
            <a:r>
              <a:rPr lang="fr-FR" sz="2000" b="1" dirty="0"/>
              <a:t>Fonds social européen plus</a:t>
            </a:r>
            <a:r>
              <a:rPr lang="fr-FR" sz="2000" dirty="0"/>
              <a:t>, ainsi que le </a:t>
            </a:r>
            <a:r>
              <a:rPr lang="fr-FR" sz="2000" b="1" dirty="0"/>
              <a:t>Fonds « Asile, migration et intégration »</a:t>
            </a:r>
          </a:p>
          <a:p>
            <a:r>
              <a:rPr lang="fr-FR" sz="2000" dirty="0"/>
              <a:t>Le FAMI est destiné à couvrir les mesures d’intégration précoce et le soutien aux nouveaux arrivés. 	</a:t>
            </a:r>
            <a:br>
              <a:rPr lang="fr-FR" sz="2000" dirty="0"/>
            </a:br>
            <a:r>
              <a:rPr lang="fr-FR" sz="2000" dirty="0"/>
              <a:t>Pour l’intégration à moyen et long terme, il y a plusieurs fonds de l’UE qui peuvent être utilisés</a:t>
            </a:r>
          </a:p>
          <a:p>
            <a:endParaRPr lang="en-US" dirty="0"/>
          </a:p>
        </p:txBody>
      </p:sp>
      <p:sp>
        <p:nvSpPr>
          <p:cNvPr id="5" name="Title 4"/>
          <p:cNvSpPr>
            <a:spLocks noGrp="1"/>
          </p:cNvSpPr>
          <p:nvPr>
            <p:ph type="title"/>
          </p:nvPr>
        </p:nvSpPr>
        <p:spPr>
          <a:xfrm>
            <a:off x="970721" y="258619"/>
            <a:ext cx="10934951" cy="665018"/>
          </a:xfrm>
        </p:spPr>
        <p:txBody>
          <a:bodyPr/>
          <a:lstStyle/>
          <a:p>
            <a:r>
              <a:rPr lang="fr-FR" sz="2800" b="1" dirty="0"/>
              <a:t/>
            </a:r>
            <a:br>
              <a:rPr lang="fr-FR" sz="2800" b="1" dirty="0"/>
            </a:br>
            <a:r>
              <a:rPr lang="fr-FR" sz="2800" b="1" dirty="0"/>
              <a:t/>
            </a:r>
            <a:br>
              <a:rPr lang="fr-FR" sz="2800" b="1" dirty="0"/>
            </a:br>
            <a:r>
              <a:rPr lang="fr-FR" sz="3600" b="1" dirty="0"/>
              <a:t>Fonds de l’UE pour l’intégration</a:t>
            </a:r>
            <a:endParaRPr lang="en-US" sz="3600" b="1" dirty="0"/>
          </a:p>
        </p:txBody>
      </p:sp>
    </p:spTree>
    <p:extLst>
      <p:ext uri="{BB962C8B-B14F-4D97-AF65-F5344CB8AC3E}">
        <p14:creationId xmlns:p14="http://schemas.microsoft.com/office/powerpoint/2010/main" val="52495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18836" y="840509"/>
            <a:ext cx="11028219" cy="4748251"/>
          </a:xfrm>
        </p:spPr>
        <p:txBody>
          <a:bodyPr/>
          <a:lstStyle/>
          <a:p>
            <a:r>
              <a:rPr lang="fr-FR" sz="2000" b="1" dirty="0"/>
              <a:t>Le Fonds social européen plus (FSE+), </a:t>
            </a:r>
            <a:r>
              <a:rPr lang="fr-FR" sz="2000" dirty="0"/>
              <a:t>doté d’un budget total de 99,3 milliards d’euros pour la période 2021-2027, est le principal instrument d’investissement de l’UE dans la construction d’une Europe plus sociale et inclusive. Il s’agit d’une source essentielle de financement pour les initiatives d’intégration à moyen et long terme créées pour soutenir l’emploi et contribuer à une société équitable et socialement inclusive.</a:t>
            </a:r>
          </a:p>
          <a:p>
            <a:r>
              <a:rPr lang="fr-FR" sz="2000" b="1" dirty="0"/>
              <a:t>Le Fonds européen de développement régiona</a:t>
            </a:r>
            <a:r>
              <a:rPr lang="fr-FR" sz="2000" dirty="0"/>
              <a:t>l </a:t>
            </a:r>
            <a:r>
              <a:rPr lang="fr-FR" sz="2000" b="1" dirty="0"/>
              <a:t>(FEDER) </a:t>
            </a:r>
            <a:r>
              <a:rPr lang="fr-FR" sz="2000" dirty="0"/>
              <a:t>soutient l’emploi efficace et inclusif, l’éducation, le renforcement des compétences, l’inclusion sociale et l’égalité d’accès aux soins de santé par le biais de programmes nationaux ou régionaux spécifiques.</a:t>
            </a:r>
          </a:p>
          <a:p>
            <a:pPr marL="0" indent="0">
              <a:buNone/>
            </a:pPr>
            <a:r>
              <a:rPr lang="fr-FR" sz="2000" dirty="0"/>
              <a:t>D</a:t>
            </a:r>
            <a:r>
              <a:rPr lang="en-IE" sz="2000" dirty="0"/>
              <a:t>’</a:t>
            </a:r>
            <a:r>
              <a:rPr lang="fr-FR" sz="2000" dirty="0"/>
              <a:t>autres fonds qui peuvent être utilisés dans conditions spécifiques:</a:t>
            </a:r>
          </a:p>
          <a:p>
            <a:r>
              <a:rPr lang="fr-FR" sz="2000" dirty="0"/>
              <a:t>Le </a:t>
            </a:r>
            <a:r>
              <a:rPr lang="fr-FR" sz="2000" b="1" dirty="0"/>
              <a:t>Fonds européen pour les affaires maritimes et la pêche </a:t>
            </a:r>
            <a:r>
              <a:rPr lang="fr-FR" sz="2000" dirty="0"/>
              <a:t>(FEAMP) pour les  communautés côtières</a:t>
            </a:r>
          </a:p>
          <a:p>
            <a:r>
              <a:rPr lang="fr-FR" sz="2000" dirty="0"/>
              <a:t>Le </a:t>
            </a:r>
            <a:r>
              <a:rPr lang="fr-FR" sz="2000" b="1" dirty="0"/>
              <a:t>Fonds européen agricole pour le développement rural</a:t>
            </a:r>
            <a:r>
              <a:rPr lang="fr-FR" sz="2000" dirty="0"/>
              <a:t> (</a:t>
            </a:r>
            <a:r>
              <a:rPr lang="fr-FR" sz="2000" dirty="0" err="1"/>
              <a:t>Feader</a:t>
            </a:r>
            <a:r>
              <a:rPr lang="fr-FR" sz="2000" dirty="0"/>
              <a:t>) pour les communautés rurales</a:t>
            </a:r>
          </a:p>
          <a:p>
            <a:r>
              <a:rPr lang="fr-FR" sz="2000" dirty="0"/>
              <a:t>Le programme </a:t>
            </a:r>
            <a:r>
              <a:rPr lang="fr-FR" sz="2000" b="1" dirty="0"/>
              <a:t>Erasmus+ </a:t>
            </a:r>
            <a:r>
              <a:rPr lang="fr-FR" sz="2000" dirty="0"/>
              <a:t>soutient l’éducation, la formation, la jeunesse et le sport en Europe, y compris des projets pour les enfants issues de l’immigration</a:t>
            </a:r>
            <a:endParaRPr lang="en-US" sz="2000" dirty="0"/>
          </a:p>
        </p:txBody>
      </p:sp>
      <p:sp>
        <p:nvSpPr>
          <p:cNvPr id="5" name="Title 4"/>
          <p:cNvSpPr>
            <a:spLocks noGrp="1"/>
          </p:cNvSpPr>
          <p:nvPr>
            <p:ph type="title"/>
          </p:nvPr>
        </p:nvSpPr>
        <p:spPr>
          <a:xfrm>
            <a:off x="970722" y="203201"/>
            <a:ext cx="10515600" cy="554181"/>
          </a:xfrm>
        </p:spPr>
        <p:txBody>
          <a:bodyPr/>
          <a:lstStyle/>
          <a:p>
            <a:r>
              <a:rPr lang="fr-FR" sz="3600" dirty="0"/>
              <a:t>Fonds de l’UE pour l’intégration</a:t>
            </a:r>
            <a:endParaRPr lang="en-US" sz="3600" dirty="0"/>
          </a:p>
        </p:txBody>
      </p:sp>
    </p:spTree>
    <p:extLst>
      <p:ext uri="{BB962C8B-B14F-4D97-AF65-F5344CB8AC3E}">
        <p14:creationId xmlns:p14="http://schemas.microsoft.com/office/powerpoint/2010/main" val="237586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38198" y="1366787"/>
            <a:ext cx="10648124" cy="5098667"/>
          </a:xfrm>
        </p:spPr>
        <p:txBody>
          <a:bodyPr/>
          <a:lstStyle/>
          <a:p>
            <a:r>
              <a:rPr lang="fr-FR" sz="2200" dirty="0"/>
              <a:t>Le Fonds « Asile, migration et intégration » (acronyme FAMI, ou AMIF en anglais) a connu une nette augmentation du montant des financements disponibles: pour la période 2021-2027, le montant du fonds s’élève à 9,9 milliards d’euros, contre 3,137 milliards d’euros au cours de la période précédente 2014-2020.</a:t>
            </a:r>
          </a:p>
          <a:p>
            <a:r>
              <a:rPr lang="fr-FR" sz="2200" dirty="0"/>
              <a:t>Le fonds est principalement géré par le biais de la gestion partagée (chaque </a:t>
            </a:r>
            <a:r>
              <a:rPr lang="fr-FR" sz="2200" dirty="0" err="1"/>
              <a:t>Etat</a:t>
            </a:r>
            <a:r>
              <a:rPr lang="fr-FR" sz="2200" dirty="0"/>
              <a:t>-Membre de l’UE dispose de programmes nationaux qui répondent à leurs besoins spécifiques au niveau national).</a:t>
            </a:r>
          </a:p>
          <a:p>
            <a:r>
              <a:rPr lang="fr-FR" sz="2200" dirty="0"/>
              <a:t>La partie du fonds qui est directement gérée par la Commission permet le financement de projets transnationaux.</a:t>
            </a:r>
          </a:p>
          <a:p>
            <a:r>
              <a:rPr lang="fr-FR" sz="2200" dirty="0"/>
              <a:t>Le nouveau FAMI encourage la participation des autorités locales et régionales et des organisations de la société civile dans les projets.</a:t>
            </a:r>
          </a:p>
          <a:p>
            <a:pPr marL="0" indent="0">
              <a:buNone/>
            </a:pPr>
            <a:endParaRPr lang="fr-FR" dirty="0"/>
          </a:p>
        </p:txBody>
      </p:sp>
      <p:sp>
        <p:nvSpPr>
          <p:cNvPr id="5" name="Title 4"/>
          <p:cNvSpPr>
            <a:spLocks noGrp="1"/>
          </p:cNvSpPr>
          <p:nvPr>
            <p:ph type="title"/>
          </p:nvPr>
        </p:nvSpPr>
        <p:spPr>
          <a:xfrm>
            <a:off x="970722" y="250258"/>
            <a:ext cx="10515600" cy="779645"/>
          </a:xfrm>
        </p:spPr>
        <p:txBody>
          <a:bodyPr/>
          <a:lstStyle/>
          <a:p>
            <a:r>
              <a:rPr lang="en-GB" dirty="0"/>
              <a:t>Le nouveau FAMI: </a:t>
            </a:r>
            <a:r>
              <a:rPr lang="en-GB" dirty="0" err="1"/>
              <a:t>combien</a:t>
            </a:r>
            <a:r>
              <a:rPr lang="en-GB" dirty="0"/>
              <a:t>?</a:t>
            </a:r>
          </a:p>
        </p:txBody>
      </p:sp>
    </p:spTree>
    <p:extLst>
      <p:ext uri="{BB962C8B-B14F-4D97-AF65-F5344CB8AC3E}">
        <p14:creationId xmlns:p14="http://schemas.microsoft.com/office/powerpoint/2010/main" val="392248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766618" y="905163"/>
            <a:ext cx="10719704" cy="5624945"/>
          </a:xfrm>
        </p:spPr>
        <p:txBody>
          <a:bodyPr/>
          <a:lstStyle/>
          <a:p>
            <a:r>
              <a:rPr lang="fr-FR" sz="2200" dirty="0"/>
              <a:t>Pour les années 2021-2027, </a:t>
            </a:r>
            <a:r>
              <a:rPr lang="fr-FR" sz="2200" b="1" dirty="0"/>
              <a:t>63,5 %</a:t>
            </a:r>
            <a:r>
              <a:rPr lang="fr-FR" sz="2200" dirty="0"/>
              <a:t> du Fonds alloué aux </a:t>
            </a:r>
            <a:r>
              <a:rPr lang="fr-FR" sz="2200" b="1" dirty="0"/>
              <a:t>programmes des États membres.</a:t>
            </a:r>
            <a:br>
              <a:rPr lang="fr-FR" sz="2200" b="1" dirty="0"/>
            </a:br>
            <a:r>
              <a:rPr lang="fr-FR" sz="2200" dirty="0"/>
              <a:t>Dans ces programmes nationaux, les mesures mises en œuvre par les </a:t>
            </a:r>
            <a:r>
              <a:rPr lang="fr-FR" sz="2200" b="1" dirty="0"/>
              <a:t>autorités régionales et locales </a:t>
            </a:r>
            <a:r>
              <a:rPr lang="fr-FR" sz="2200" dirty="0"/>
              <a:t>ont droit à un taux de cofinancement de l’UE plus élevé de 90 % (au lieu des 75 % habituels)</a:t>
            </a:r>
          </a:p>
          <a:p>
            <a:r>
              <a:rPr lang="fr-FR" sz="2200" dirty="0"/>
              <a:t>Pour les années 2021-2027, </a:t>
            </a:r>
            <a:r>
              <a:rPr lang="fr-FR" sz="2200" b="1" dirty="0"/>
              <a:t>36,5 %</a:t>
            </a:r>
            <a:r>
              <a:rPr lang="fr-FR" sz="2200" dirty="0"/>
              <a:t> seront gérés par l’UE (le </a:t>
            </a:r>
            <a:r>
              <a:rPr lang="en-GB" sz="2200" b="1" dirty="0" err="1"/>
              <a:t>mécanisme</a:t>
            </a:r>
            <a:r>
              <a:rPr lang="en-GB" sz="2200" b="1" dirty="0"/>
              <a:t> </a:t>
            </a:r>
            <a:r>
              <a:rPr lang="en-GB" sz="2200" b="1" dirty="0" err="1"/>
              <a:t>thématiqu</a:t>
            </a:r>
            <a:r>
              <a:rPr lang="en-GB" sz="2200" dirty="0" err="1"/>
              <a:t>e</a:t>
            </a:r>
            <a:r>
              <a:rPr lang="fr-FR" sz="2200" dirty="0"/>
              <a:t>).</a:t>
            </a:r>
            <a:br>
              <a:rPr lang="fr-FR" sz="2200" dirty="0"/>
            </a:br>
            <a:r>
              <a:rPr lang="fr-FR" sz="2200" dirty="0"/>
              <a:t>Au moins 5 % du montant initial du </a:t>
            </a:r>
            <a:r>
              <a:rPr lang="en-GB" sz="2200" dirty="0" err="1"/>
              <a:t>mécanisme</a:t>
            </a:r>
            <a:r>
              <a:rPr lang="en-GB" sz="2200" dirty="0"/>
              <a:t> </a:t>
            </a:r>
            <a:r>
              <a:rPr lang="en-GB" sz="2200" dirty="0" err="1"/>
              <a:t>thématique</a:t>
            </a:r>
            <a:r>
              <a:rPr lang="en-GB" sz="2200" dirty="0"/>
              <a:t> </a:t>
            </a:r>
            <a:r>
              <a:rPr lang="fr-FR" sz="2200" dirty="0"/>
              <a:t>est destiné à la mise en œuvre de mesures d’intégration par les </a:t>
            </a:r>
            <a:r>
              <a:rPr lang="fr-FR" sz="2200" b="1" dirty="0"/>
              <a:t>autorités régionales et locales</a:t>
            </a:r>
            <a:r>
              <a:rPr lang="fr-FR" sz="2200" dirty="0"/>
              <a:t>; </a:t>
            </a:r>
          </a:p>
          <a:p>
            <a:r>
              <a:rPr lang="fr-FR" sz="2200" dirty="0"/>
              <a:t>Les </a:t>
            </a:r>
            <a:r>
              <a:rPr lang="fr-FR" sz="2200" b="1" dirty="0"/>
              <a:t>deux sources de financement </a:t>
            </a:r>
            <a:r>
              <a:rPr lang="fr-FR" sz="2200" dirty="0"/>
              <a:t>devraient être utilisées par les autorités locales et régionales pour s’assurer que leurs besoins sont couverts, mais aussi pour assurer la durabilité des résultats.</a:t>
            </a:r>
          </a:p>
          <a:p>
            <a:r>
              <a:rPr lang="fr-FR" sz="2200" dirty="0"/>
              <a:t>Nous essayons constamment de développer des synergies entre les projets nationaux et transnationaux afin de garantir que les bonnes pratiques et les résultats sont reproduits rapidement.</a:t>
            </a:r>
          </a:p>
          <a:p>
            <a:pPr marL="0" indent="0">
              <a:buNone/>
            </a:pPr>
            <a:endParaRPr lang="fr-FR" sz="2000" dirty="0"/>
          </a:p>
          <a:p>
            <a:endParaRPr lang="en-US" sz="2000" dirty="0"/>
          </a:p>
        </p:txBody>
      </p:sp>
      <p:sp>
        <p:nvSpPr>
          <p:cNvPr id="9" name="Title 4"/>
          <p:cNvSpPr>
            <a:spLocks noGrp="1"/>
          </p:cNvSpPr>
          <p:nvPr>
            <p:ph type="title"/>
          </p:nvPr>
        </p:nvSpPr>
        <p:spPr>
          <a:xfrm>
            <a:off x="970722" y="250258"/>
            <a:ext cx="10515600" cy="654905"/>
          </a:xfrm>
        </p:spPr>
        <p:txBody>
          <a:bodyPr/>
          <a:lstStyle/>
          <a:p>
            <a:r>
              <a:rPr lang="en-IE" dirty="0"/>
              <a:t>Le nouveau FAMI </a:t>
            </a:r>
            <a:r>
              <a:rPr lang="en-IE" dirty="0" err="1"/>
              <a:t>est</a:t>
            </a:r>
            <a:r>
              <a:rPr lang="en-IE" dirty="0"/>
              <a:t> </a:t>
            </a:r>
            <a:r>
              <a:rPr lang="en-IE" dirty="0" err="1"/>
              <a:t>partagé</a:t>
            </a:r>
            <a:r>
              <a:rPr lang="en-IE" dirty="0"/>
              <a:t> </a:t>
            </a:r>
            <a:r>
              <a:rPr lang="en-IE" dirty="0" err="1"/>
              <a:t>en</a:t>
            </a:r>
            <a:r>
              <a:rPr lang="en-IE" dirty="0"/>
              <a:t> </a:t>
            </a:r>
            <a:r>
              <a:rPr lang="en-IE" dirty="0" err="1"/>
              <a:t>deux</a:t>
            </a:r>
            <a:endParaRPr lang="en-GB" dirty="0"/>
          </a:p>
        </p:txBody>
      </p:sp>
    </p:spTree>
    <p:extLst>
      <p:ext uri="{BB962C8B-B14F-4D97-AF65-F5344CB8AC3E}">
        <p14:creationId xmlns:p14="http://schemas.microsoft.com/office/powerpoint/2010/main" val="335143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38198" y="1191491"/>
            <a:ext cx="10648124" cy="5273963"/>
          </a:xfrm>
        </p:spPr>
        <p:txBody>
          <a:bodyPr/>
          <a:lstStyle/>
          <a:p>
            <a:pPr marL="0" indent="0">
              <a:buNone/>
            </a:pPr>
            <a:r>
              <a:rPr lang="fr-FR" sz="2200" dirty="0"/>
              <a:t>Les objectives restent le mêmes que celles de la période précédente:</a:t>
            </a:r>
          </a:p>
          <a:p>
            <a:r>
              <a:rPr lang="fr-FR" sz="2200" dirty="0"/>
              <a:t>Objectif spécifique n° 1 – Renforcer et développer tous les aspects du régime d’asile européen commun (minimum 15 % des programmes nationaux des États membres).</a:t>
            </a:r>
          </a:p>
          <a:p>
            <a:r>
              <a:rPr lang="fr-FR" sz="2200" b="1" dirty="0"/>
              <a:t>Objectif spécifique n° 2 - Renforcer et développer la migration légale vers les États membres, promouvoir l’intégration et l’inclusion sociale des ressortissants de pays tiers (minimum 15 % des programmes des États membres).</a:t>
            </a:r>
          </a:p>
          <a:p>
            <a:r>
              <a:rPr lang="fr-FR" sz="2200" dirty="0"/>
              <a:t>Objectif spécifique n° 3 - Lutter contre la migration irrégulière et favoriser un retour et une réadmission effectifs, sûrs et dignes (y compris la réintégration dans les pays tiers).</a:t>
            </a:r>
          </a:p>
          <a:p>
            <a:r>
              <a:rPr lang="fr-FR" sz="2200" dirty="0"/>
              <a:t>Objectif spécifique n° 4 - Renforcer la solidarité et le partage équitable des responsabilités entre les États membres (min. 20 % du mécanisme thématique).</a:t>
            </a:r>
          </a:p>
          <a:p>
            <a:endParaRPr lang="fr-FR" dirty="0"/>
          </a:p>
          <a:p>
            <a:endParaRPr lang="fr-FR" dirty="0"/>
          </a:p>
          <a:p>
            <a:endParaRPr lang="fr-FR" dirty="0"/>
          </a:p>
        </p:txBody>
      </p:sp>
      <p:sp>
        <p:nvSpPr>
          <p:cNvPr id="5" name="Title 4"/>
          <p:cNvSpPr>
            <a:spLocks noGrp="1"/>
          </p:cNvSpPr>
          <p:nvPr>
            <p:ph type="title"/>
          </p:nvPr>
        </p:nvSpPr>
        <p:spPr>
          <a:xfrm>
            <a:off x="970722" y="250258"/>
            <a:ext cx="10515600" cy="779645"/>
          </a:xfrm>
        </p:spPr>
        <p:txBody>
          <a:bodyPr/>
          <a:lstStyle/>
          <a:p>
            <a:r>
              <a:rPr lang="en-GB" dirty="0"/>
              <a:t>Le nouveau FAMI - </a:t>
            </a:r>
            <a:r>
              <a:rPr lang="en-GB" dirty="0" err="1"/>
              <a:t>Objectifs</a:t>
            </a:r>
            <a:endParaRPr lang="en-GB" dirty="0"/>
          </a:p>
        </p:txBody>
      </p:sp>
    </p:spTree>
    <p:extLst>
      <p:ext uri="{BB962C8B-B14F-4D97-AF65-F5344CB8AC3E}">
        <p14:creationId xmlns:p14="http://schemas.microsoft.com/office/powerpoint/2010/main" val="3808212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40258" y="905164"/>
            <a:ext cx="11046941" cy="5808674"/>
          </a:xfrm>
        </p:spPr>
        <p:txBody>
          <a:bodyPr>
            <a:normAutofit lnSpcReduction="10000"/>
          </a:bodyPr>
          <a:lstStyle/>
          <a:p>
            <a:r>
              <a:rPr lang="fr-FR" sz="2000" dirty="0"/>
              <a:t>Application uniforme de l’acquis de l’UE et des priorités relatives au régime d’asile européen commun, à la migration légale et au retour</a:t>
            </a:r>
          </a:p>
          <a:p>
            <a:r>
              <a:rPr lang="fr-FR" sz="2000" dirty="0"/>
              <a:t>Fourniture d’un soutien et de services adaptés au statut et aux besoins de la personne, en particulier des groupes vulnérables</a:t>
            </a:r>
          </a:p>
          <a:p>
            <a:r>
              <a:rPr lang="fr-FR" sz="2000" dirty="0"/>
              <a:t>Soutien à la réinstallation, l’admission humanitaire et les transferts des demandeurs et des bénéficiaires de la protection internationale</a:t>
            </a:r>
          </a:p>
          <a:p>
            <a:r>
              <a:rPr lang="fr-FR" sz="2000" b="1" dirty="0"/>
              <a:t>Soutien à l’élaboration et la mise en œuvre de politiques favorisant la migration légale (programmes de mobilité vers l’UE) et sensibilisation aux voies légales d’immigration</a:t>
            </a:r>
          </a:p>
          <a:p>
            <a:r>
              <a:rPr lang="fr-FR" sz="2000" b="1" dirty="0"/>
              <a:t>Soutien aux mesures d’intégration et les programmes d’intégration précoce axés sur l’éducation, la langue et d’autres formations afin de préparer la participation active des ressortissants des pays tiers et l’acceptation par la société d’accueil</a:t>
            </a:r>
          </a:p>
          <a:p>
            <a:r>
              <a:rPr lang="fr-FR" sz="2000" dirty="0"/>
              <a:t>Coopération avec les pays tiers en matière d’asile, de migration légale et de lutte contre la migration irrégulière, ainsi qu’en matière de retour et de réadmission effectifs aux fins de la gestion des migrations</a:t>
            </a:r>
          </a:p>
          <a:p>
            <a:r>
              <a:rPr lang="fr-FR" sz="2000" dirty="0"/>
              <a:t>Soutien au retour volontaire et la réintégration assistés</a:t>
            </a:r>
          </a:p>
          <a:p>
            <a:endParaRPr lang="fr-FR" sz="2000" dirty="0"/>
          </a:p>
          <a:p>
            <a:endParaRPr lang="fr-FR" sz="2000" dirty="0"/>
          </a:p>
          <a:p>
            <a:endParaRPr lang="fr-FR" sz="2000" dirty="0"/>
          </a:p>
          <a:p>
            <a:endParaRPr lang="fr-FR" dirty="0"/>
          </a:p>
          <a:p>
            <a:endParaRPr lang="fr-FR" dirty="0"/>
          </a:p>
          <a:p>
            <a:endParaRPr lang="fr-FR" dirty="0"/>
          </a:p>
          <a:p>
            <a:endParaRPr lang="fr-FR" dirty="0"/>
          </a:p>
          <a:p>
            <a:endParaRPr lang="en-US" dirty="0"/>
          </a:p>
        </p:txBody>
      </p:sp>
      <p:sp>
        <p:nvSpPr>
          <p:cNvPr id="4" name="Title 3"/>
          <p:cNvSpPr>
            <a:spLocks noGrp="1"/>
          </p:cNvSpPr>
          <p:nvPr>
            <p:ph type="title"/>
          </p:nvPr>
        </p:nvSpPr>
        <p:spPr>
          <a:xfrm>
            <a:off x="970722" y="-147782"/>
            <a:ext cx="10515600" cy="840509"/>
          </a:xfrm>
        </p:spPr>
        <p:txBody>
          <a:bodyPr/>
          <a:lstStyle/>
          <a:p>
            <a:r>
              <a:rPr lang="en-IE" dirty="0"/>
              <a:t>FAMI – </a:t>
            </a:r>
            <a:r>
              <a:rPr lang="en-IE" dirty="0" err="1"/>
              <a:t>Mesures</a:t>
            </a:r>
            <a:r>
              <a:rPr lang="en-IE" dirty="0"/>
              <a:t> </a:t>
            </a:r>
            <a:r>
              <a:rPr lang="en-IE" dirty="0" err="1"/>
              <a:t>d’exécution</a:t>
            </a:r>
            <a:endParaRPr lang="en-IE" dirty="0"/>
          </a:p>
        </p:txBody>
      </p:sp>
    </p:spTree>
    <p:extLst>
      <p:ext uri="{BB962C8B-B14F-4D97-AF65-F5344CB8AC3E}">
        <p14:creationId xmlns:p14="http://schemas.microsoft.com/office/powerpoint/2010/main" val="118094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39788" y="812800"/>
            <a:ext cx="10844212" cy="5375564"/>
          </a:xfrm>
        </p:spPr>
        <p:txBody>
          <a:bodyPr/>
          <a:lstStyle/>
          <a:p>
            <a:pPr marL="0" indent="0">
              <a:buNone/>
            </a:pPr>
            <a:endParaRPr lang="fr-FR" sz="2200" dirty="0"/>
          </a:p>
          <a:p>
            <a:r>
              <a:rPr lang="fr-FR" sz="2200" dirty="0"/>
              <a:t>Les actions de l’Union représentent la principale opportunité pour les villes et autorités locales pour des projets en gestion directe;</a:t>
            </a:r>
          </a:p>
          <a:p>
            <a:r>
              <a:rPr lang="fr-FR" sz="2200" b="1" dirty="0"/>
              <a:t>Actions de l’Union</a:t>
            </a:r>
            <a:r>
              <a:rPr lang="fr-FR" sz="2200" dirty="0"/>
              <a:t>: projets transnationaux ou présentant un intérêt particulier pour l’UE mis en œuvre conformément aux objectifs du Fonds. Ces projets visent à développer de nouvelles stratégies et méthodologies, ou ils établissent des réseaux et des partenariats entre des acteurs de différents États membres;</a:t>
            </a:r>
          </a:p>
          <a:p>
            <a:r>
              <a:rPr lang="fr-FR" sz="2200" dirty="0"/>
              <a:t>Au cours de la période de financement précédente du FAMI (2014-2020), outre les projets répondant aux besoins locaux gérés en gestion partagée, nous avons déjà sélectionné plus de 20 nouveaux projets transnationaux destinés à soutenir les collectivités locales et les partenaires locaux-  </a:t>
            </a:r>
            <a:r>
              <a:rPr lang="en-US" sz="2200" dirty="0">
                <a:hlinkClick r:id="rId2"/>
              </a:rPr>
              <a:t>Inclusion of migrants and refugees in cities | European Commission (europa.eu)</a:t>
            </a:r>
            <a:r>
              <a:rPr lang="fr-FR" sz="2200" dirty="0"/>
              <a:t>;</a:t>
            </a:r>
          </a:p>
          <a:p>
            <a:pPr marL="0" indent="0">
              <a:buNone/>
            </a:pPr>
            <a:endParaRPr lang="fr-FR" dirty="0"/>
          </a:p>
          <a:p>
            <a:pPr marL="0" indent="0">
              <a:buNone/>
            </a:pPr>
            <a:endParaRPr lang="fr-FR" dirty="0"/>
          </a:p>
          <a:p>
            <a:pPr marL="0" indent="0">
              <a:buNone/>
            </a:pPr>
            <a:endParaRPr lang="fr-FR" dirty="0"/>
          </a:p>
          <a:p>
            <a:endParaRPr lang="en-US" dirty="0"/>
          </a:p>
        </p:txBody>
      </p:sp>
      <p:sp>
        <p:nvSpPr>
          <p:cNvPr id="6" name="Title 5"/>
          <p:cNvSpPr>
            <a:spLocks noGrp="1"/>
          </p:cNvSpPr>
          <p:nvPr>
            <p:ph type="title"/>
          </p:nvPr>
        </p:nvSpPr>
        <p:spPr>
          <a:xfrm>
            <a:off x="970722" y="482861"/>
            <a:ext cx="10515600" cy="588558"/>
          </a:xfrm>
        </p:spPr>
        <p:txBody>
          <a:bodyPr/>
          <a:lstStyle/>
          <a:p>
            <a:r>
              <a:rPr lang="en-GB" dirty="0" err="1"/>
              <a:t>Mécanisme</a:t>
            </a:r>
            <a:r>
              <a:rPr lang="en-GB" dirty="0"/>
              <a:t> </a:t>
            </a:r>
            <a:r>
              <a:rPr lang="en-GB" dirty="0" err="1"/>
              <a:t>thématique</a:t>
            </a:r>
            <a:r>
              <a:rPr lang="en-GB" dirty="0"/>
              <a:t> – </a:t>
            </a:r>
            <a:r>
              <a:rPr lang="en-GB" dirty="0" err="1"/>
              <a:t>Gestion</a:t>
            </a:r>
            <a:r>
              <a:rPr lang="en-GB" dirty="0"/>
              <a:t> </a:t>
            </a:r>
            <a:r>
              <a:rPr lang="en-GB" dirty="0" err="1"/>
              <a:t>directe</a:t>
            </a:r>
            <a:endParaRPr lang="en-GB" dirty="0"/>
          </a:p>
        </p:txBody>
      </p:sp>
    </p:spTree>
    <p:extLst>
      <p:ext uri="{BB962C8B-B14F-4D97-AF65-F5344CB8AC3E}">
        <p14:creationId xmlns:p14="http://schemas.microsoft.com/office/powerpoint/2010/main" val="375918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84369" y="1071418"/>
            <a:ext cx="10179195" cy="4996872"/>
          </a:xfrm>
        </p:spPr>
        <p:txBody>
          <a:bodyPr/>
          <a:lstStyle/>
          <a:p>
            <a:pPr marL="0" indent="0">
              <a:buNone/>
            </a:pPr>
            <a:endParaRPr lang="fr-FR" sz="2200" dirty="0"/>
          </a:p>
          <a:p>
            <a:r>
              <a:rPr lang="fr-FR" sz="2200" dirty="0"/>
              <a:t>Ils sont prévus dans le programme de travail du FAMI, publié sur la page de la DG HOME – </a:t>
            </a:r>
            <a:r>
              <a:rPr lang="en-US" sz="2200" dirty="0">
                <a:hlinkClick r:id="rId2"/>
              </a:rPr>
              <a:t>Asylum, Migration and Integration Fund (2021-2027) (europa.eu)</a:t>
            </a:r>
            <a:endParaRPr lang="en-US" sz="2200" dirty="0"/>
          </a:p>
          <a:p>
            <a:r>
              <a:rPr lang="fr-FR" sz="2200" dirty="0"/>
              <a:t>Ils sont principalement mis en œuvre au moyen d’appels à propositions.</a:t>
            </a:r>
          </a:p>
          <a:p>
            <a:r>
              <a:rPr lang="fr-FR" sz="2200" dirty="0"/>
              <a:t>DG HOME a pour objectif de lancer un nouvel appel à propositions en </a:t>
            </a:r>
            <a:r>
              <a:rPr lang="fr-FR" sz="2200" b="1" dirty="0"/>
              <a:t>Janvier 2023 </a:t>
            </a:r>
            <a:r>
              <a:rPr lang="fr-FR" sz="2200" dirty="0"/>
              <a:t>avec une partie des priorités annoncées dans le mécanisme thématique 2023-2025</a:t>
            </a:r>
          </a:p>
          <a:p>
            <a:r>
              <a:rPr lang="fr-FR" sz="2200" dirty="0"/>
              <a:t>Un deuxième appel à propositions, pour les autres priorités dans le domaine de l’intégration, est envisagé pour </a:t>
            </a:r>
            <a:r>
              <a:rPr lang="fr-FR" sz="2200" b="1" dirty="0"/>
              <a:t>fin 2024 </a:t>
            </a:r>
            <a:r>
              <a:rPr lang="fr-FR" sz="2200" dirty="0"/>
              <a:t>avec les priorités restantes </a:t>
            </a:r>
            <a:endParaRPr lang="fr-FR" sz="2200" dirty="0" smtClean="0"/>
          </a:p>
          <a:p>
            <a:r>
              <a:rPr lang="fr-FR" sz="2200" dirty="0" smtClean="0"/>
              <a:t>Pour Janvier 2023 il y 6 priorités prévues, sur les 8 annonces dans le </a:t>
            </a:r>
            <a:r>
              <a:rPr lang="fr-FR" sz="2200" dirty="0"/>
              <a:t>mécanisme thématique </a:t>
            </a:r>
            <a:endParaRPr lang="fr-FR" sz="2200" dirty="0"/>
          </a:p>
          <a:p>
            <a:pPr marL="0" indent="0">
              <a:buNone/>
            </a:pPr>
            <a:r>
              <a:rPr lang="fr-FR" dirty="0"/>
              <a:t> </a:t>
            </a:r>
          </a:p>
          <a:p>
            <a:pPr marL="0" indent="0">
              <a:buNone/>
            </a:pPr>
            <a:endParaRPr lang="fr-FR" dirty="0"/>
          </a:p>
          <a:p>
            <a:pPr marL="0" indent="0">
              <a:buNone/>
            </a:pPr>
            <a:endParaRPr lang="en-IE" dirty="0"/>
          </a:p>
          <a:p>
            <a:pPr lvl="1">
              <a:buFont typeface="Wingdings" panose="05000000000000000000" pitchFamily="2" charset="2"/>
              <a:buChar char="Ø"/>
            </a:pPr>
            <a:endParaRPr lang="en-US" dirty="0"/>
          </a:p>
          <a:p>
            <a:endParaRPr lang="en-US" dirty="0"/>
          </a:p>
        </p:txBody>
      </p:sp>
      <p:sp>
        <p:nvSpPr>
          <p:cNvPr id="6" name="Title 5"/>
          <p:cNvSpPr>
            <a:spLocks noGrp="1"/>
          </p:cNvSpPr>
          <p:nvPr>
            <p:ph type="title"/>
          </p:nvPr>
        </p:nvSpPr>
        <p:spPr>
          <a:xfrm>
            <a:off x="970722" y="415636"/>
            <a:ext cx="10515600" cy="849581"/>
          </a:xfrm>
        </p:spPr>
        <p:txBody>
          <a:bodyPr/>
          <a:lstStyle/>
          <a:p>
            <a:r>
              <a:rPr lang="en-GB" dirty="0"/>
              <a:t>Union actions – </a:t>
            </a:r>
            <a:r>
              <a:rPr lang="en-GB" dirty="0" err="1"/>
              <a:t>opportunités</a:t>
            </a:r>
            <a:r>
              <a:rPr lang="en-GB" dirty="0"/>
              <a:t> pour 2023</a:t>
            </a:r>
            <a:endParaRPr lang="en-US" dirty="0"/>
          </a:p>
        </p:txBody>
      </p:sp>
    </p:spTree>
    <p:extLst>
      <p:ext uri="{BB962C8B-B14F-4D97-AF65-F5344CB8AC3E}">
        <p14:creationId xmlns:p14="http://schemas.microsoft.com/office/powerpoint/2010/main" val="3477749761"/>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16580</TotalTime>
  <Words>1680</Words>
  <Application>Microsoft Office PowerPoint</Application>
  <PresentationFormat>Widescreen</PresentationFormat>
  <Paragraphs>95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Le Fonds Asile Migration et Integration (FAMI)  et les fonds européens de soutien pour  l’intégration des migrants</vt:lpstr>
      <vt:lpstr>  Fonds de l’UE pour l’intégration</vt:lpstr>
      <vt:lpstr>Fonds de l’UE pour l’intégration</vt:lpstr>
      <vt:lpstr>Le nouveau FAMI: combien?</vt:lpstr>
      <vt:lpstr>Le nouveau FAMI est partagé en deux</vt:lpstr>
      <vt:lpstr>Le nouveau FAMI - Objectifs</vt:lpstr>
      <vt:lpstr>FAMI – Mesures d’exécution</vt:lpstr>
      <vt:lpstr>Mécanisme thématique – Gestion directe</vt:lpstr>
      <vt:lpstr>Union actions – opportunités pour 2023</vt:lpstr>
      <vt:lpstr>Appel à propositions prévu en Janvier 2023– </vt:lpstr>
      <vt:lpstr>Autres considerations concernant l’appel à propositions de la DG HOME </vt:lpstr>
      <vt:lpstr>Sources d’information</vt:lpstr>
      <vt:lpstr>Merci beaucoup!</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AMIF Union  Action 2021-2022</dc:title>
  <dc:creator>BARBU VLACHOPOULOS Iulia (DIGIT)</dc:creator>
  <cp:lastModifiedBy>BARBU VLACHOPOULOS Iulia (DIGIT)</cp:lastModifiedBy>
  <cp:revision>100</cp:revision>
  <dcterms:created xsi:type="dcterms:W3CDTF">2021-10-05T07:11:10Z</dcterms:created>
  <dcterms:modified xsi:type="dcterms:W3CDTF">2022-12-05T10:37:27Z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2022-12-05T09:47:04Z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b83a14fb-82d8-45c1-a20f-63bbb8e7c9f4</vt:lpwstr>
  </property>
  <property fmtid="{D5CDD505-2E9C-101B-9397-08002B2CF9AE}" pid="8" name="MSIP_Label_6bd9ddd1-4d20-43f6-abfa-fc3c07406f94_ContentBits">
    <vt:lpwstr>0</vt:lpwstr>
  </property>
</Properties>
</file>